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61" r:id="rId3"/>
    <p:sldId id="256" r:id="rId4"/>
    <p:sldId id="265" r:id="rId5"/>
    <p:sldId id="261" r:id="rId6"/>
    <p:sldId id="262" r:id="rId7"/>
    <p:sldId id="257" r:id="rId8"/>
    <p:sldId id="258" r:id="rId9"/>
    <p:sldId id="259" r:id="rId10"/>
    <p:sldId id="271" r:id="rId11"/>
    <p:sldId id="362" r:id="rId12"/>
    <p:sldId id="264" r:id="rId13"/>
    <p:sldId id="260" r:id="rId14"/>
    <p:sldId id="268" r:id="rId15"/>
    <p:sldId id="272" r:id="rId16"/>
    <p:sldId id="267" r:id="rId17"/>
    <p:sldId id="363" r:id="rId18"/>
    <p:sldId id="364" r:id="rId19"/>
    <p:sldId id="276" r:id="rId20"/>
    <p:sldId id="277" r:id="rId21"/>
    <p:sldId id="288" r:id="rId22"/>
    <p:sldId id="296" r:id="rId23"/>
    <p:sldId id="351" r:id="rId24"/>
    <p:sldId id="352" r:id="rId25"/>
    <p:sldId id="360" r:id="rId26"/>
    <p:sldId id="365" r:id="rId27"/>
    <p:sldId id="328" r:id="rId28"/>
    <p:sldId id="321" r:id="rId29"/>
    <p:sldId id="323" r:id="rId30"/>
    <p:sldId id="337" r:id="rId31"/>
    <p:sldId id="335" r:id="rId32"/>
    <p:sldId id="336" r:id="rId33"/>
    <p:sldId id="322" r:id="rId34"/>
    <p:sldId id="280" r:id="rId35"/>
    <p:sldId id="281" r:id="rId36"/>
    <p:sldId id="330" r:id="rId37"/>
    <p:sldId id="283" r:id="rId38"/>
    <p:sldId id="287" r:id="rId39"/>
    <p:sldId id="302" r:id="rId40"/>
    <p:sldId id="289" r:id="rId41"/>
    <p:sldId id="298" r:id="rId42"/>
    <p:sldId id="301" r:id="rId43"/>
    <p:sldId id="339" r:id="rId44"/>
    <p:sldId id="332" r:id="rId45"/>
    <p:sldId id="307" r:id="rId46"/>
    <p:sldId id="309" r:id="rId47"/>
    <p:sldId id="319" r:id="rId48"/>
    <p:sldId id="310" r:id="rId49"/>
    <p:sldId id="313" r:id="rId50"/>
    <p:sldId id="366" r:id="rId51"/>
    <p:sldId id="340" r:id="rId52"/>
    <p:sldId id="371" r:id="rId53"/>
    <p:sldId id="359" r:id="rId54"/>
    <p:sldId id="357" r:id="rId55"/>
    <p:sldId id="358" r:id="rId56"/>
    <p:sldId id="367" r:id="rId57"/>
    <p:sldId id="353" r:id="rId58"/>
    <p:sldId id="355" r:id="rId59"/>
    <p:sldId id="356" r:id="rId60"/>
    <p:sldId id="316" r:id="rId61"/>
    <p:sldId id="312" r:id="rId62"/>
    <p:sldId id="370" r:id="rId63"/>
    <p:sldId id="368" r:id="rId64"/>
    <p:sldId id="369"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7923" autoAdjust="0"/>
  </p:normalViewPr>
  <p:slideViewPr>
    <p:cSldViewPr>
      <p:cViewPr varScale="1">
        <p:scale>
          <a:sx n="73" d="100"/>
          <a:sy n="73" d="100"/>
        </p:scale>
        <p:origin x="1452" y="66"/>
      </p:cViewPr>
      <p:guideLst>
        <p:guide orient="horz" pos="2160"/>
        <p:guide pos="2880"/>
      </p:guideLst>
    </p:cSldViewPr>
  </p:slideViewPr>
  <p:outlineViewPr>
    <p:cViewPr>
      <p:scale>
        <a:sx n="33" d="100"/>
        <a:sy n="33" d="100"/>
      </p:scale>
      <p:origin x="0" y="-10068"/>
    </p:cViewPr>
  </p:outlineViewPr>
  <p:notesTextViewPr>
    <p:cViewPr>
      <p:scale>
        <a:sx n="3" d="2"/>
        <a:sy n="3" d="2"/>
      </p:scale>
      <p:origin x="0" y="0"/>
    </p:cViewPr>
  </p:notesTextViewPr>
  <p:sorterViewPr>
    <p:cViewPr varScale="1">
      <p:scale>
        <a:sx n="1" d="1"/>
        <a:sy n="1" d="1"/>
      </p:scale>
      <p:origin x="0" y="-13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409820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238373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367196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280629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323481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282714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244298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307217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245184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4832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7434EAD-5D4E-40AC-891E-96888A104EEF}" type="datetimeFigureOut">
              <a:rPr lang="it-IT" smtClean="0"/>
              <a:pPr/>
              <a:t>30/03/2022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3AFC42-122D-442E-9081-609A838CCABA}" type="slidenum">
              <a:rPr lang="it-IT" smtClean="0"/>
              <a:pPr/>
              <a:t>‹N›</a:t>
            </a:fld>
            <a:endParaRPr lang="it-IT"/>
          </a:p>
        </p:txBody>
      </p:sp>
    </p:spTree>
    <p:extLst>
      <p:ext uri="{BB962C8B-B14F-4D97-AF65-F5344CB8AC3E}">
        <p14:creationId xmlns:p14="http://schemas.microsoft.com/office/powerpoint/2010/main" val="164630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34EAD-5D4E-40AC-891E-96888A104EEF}" type="datetimeFigureOut">
              <a:rPr lang="it-IT" smtClean="0"/>
              <a:pPr/>
              <a:t>30/03/2022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AFC42-122D-442E-9081-609A838CCABA}" type="slidenum">
              <a:rPr lang="it-IT" smtClean="0"/>
              <a:pPr/>
              <a:t>‹N›</a:t>
            </a:fld>
            <a:endParaRPr lang="it-IT"/>
          </a:p>
        </p:txBody>
      </p:sp>
    </p:spTree>
    <p:extLst>
      <p:ext uri="{BB962C8B-B14F-4D97-AF65-F5344CB8AC3E}">
        <p14:creationId xmlns:p14="http://schemas.microsoft.com/office/powerpoint/2010/main" val="416351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54.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it.wikipedia.org/wiki/Unione_Astronomica_Internazionale" TargetMode="External"/><Relationship Id="rId2" Type="http://schemas.openxmlformats.org/officeDocument/2006/relationships/hyperlink" Target="https://it.wikipedia.org/wiki/52558_Pigafetta" TargetMode="External"/><Relationship Id="rId1" Type="http://schemas.openxmlformats.org/officeDocument/2006/relationships/slideLayout" Target="../slideLayouts/slideLayout2.xml"/><Relationship Id="rId6" Type="http://schemas.openxmlformats.org/officeDocument/2006/relationships/hyperlink" Target="https://it.wikipedia.org/wiki/Plutone_(astronomia)" TargetMode="External"/><Relationship Id="rId5" Type="http://schemas.openxmlformats.org/officeDocument/2006/relationships/hyperlink" Target="https://it.wikipedia.org/wiki/Pianeta_nano" TargetMode="External"/><Relationship Id="rId4" Type="http://schemas.openxmlformats.org/officeDocument/2006/relationships/hyperlink" Target="https://it.wikipedia.org/wiki/Pigafetta_Monte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Vicenza,  2 aprile 2022</a:t>
            </a:r>
            <a:endParaRPr lang="it-IT"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539552" y="1628801"/>
            <a:ext cx="8229600" cy="4990518"/>
          </a:xfrm>
        </p:spPr>
        <p:txBody>
          <a:bodyPr>
            <a:normAutofit lnSpcReduction="10000"/>
          </a:bodyPr>
          <a:lstStyle/>
          <a:p>
            <a:pPr marL="0" indent="0" algn="ctr">
              <a:buNone/>
            </a:pPr>
            <a:endParaRPr lang="it-IT" b="1"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it-IT" sz="2800" b="1" dirty="0">
                <a:effectLst>
                  <a:outerShdw blurRad="38100" dist="38100" dir="2700000" algn="tl">
                    <a:srgbClr val="000000">
                      <a:alpha val="43137"/>
                    </a:srgbClr>
                  </a:outerShdw>
                </a:effectLst>
                <a:latin typeface="Times New Roman" pitchFamily="18" charset="0"/>
                <a:cs typeface="Times New Roman" pitchFamily="18" charset="0"/>
              </a:rPr>
              <a:t>Carlo </a:t>
            </a:r>
            <a:r>
              <a:rPr lang="it-IT" sz="2800" b="1" dirty="0" err="1">
                <a:effectLst>
                  <a:outerShdw blurRad="38100" dist="38100" dir="2700000" algn="tl">
                    <a:srgbClr val="000000">
                      <a:alpha val="43137"/>
                    </a:srgbClr>
                  </a:outerShdw>
                </a:effectLst>
                <a:latin typeface="Times New Roman" pitchFamily="18" charset="0"/>
                <a:cs typeface="Times New Roman" pitchFamily="18" charset="0"/>
              </a:rPr>
              <a:t>Minnaja</a:t>
            </a:r>
            <a:endParaRPr lang="it-IT" sz="2800" b="1" dirty="0">
              <a:latin typeface="Times New Roman" pitchFamily="18" charset="0"/>
              <a:cs typeface="Times New Roman" pitchFamily="18" charset="0"/>
            </a:endParaRPr>
          </a:p>
          <a:p>
            <a:pPr marL="0" indent="0" algn="ctr">
              <a:buNone/>
            </a:pPr>
            <a:endParaRPr lang="it-IT"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it-IT"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it-IT" sz="3600" b="1" dirty="0" err="1"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Zamenhof</a:t>
            </a:r>
            <a:r>
              <a:rPr lang="it-IT" sz="3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e </a:t>
            </a:r>
            <a:r>
              <a:rPr lang="it-IT" sz="3600" b="1" dirty="0" err="1"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Pigafetta</a:t>
            </a:r>
            <a:r>
              <a:rPr lang="it-IT" sz="3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popoli e lingue</a:t>
            </a:r>
          </a:p>
          <a:p>
            <a:pPr marL="0" indent="0" algn="ctr">
              <a:buNone/>
            </a:pPr>
            <a:endParaRPr lang="it-IT" sz="36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it-IT" sz="3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it-IT" sz="2800" b="1"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Auditorio Carmini</a:t>
            </a:r>
            <a:r>
              <a:rPr lang="it-IT"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it-IT"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it-IT"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it-IT"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183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dissolv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it-IT" dirty="0">
                <a:latin typeface="Times New Roman" pitchFamily="18" charset="0"/>
                <a:cs typeface="Times New Roman" pitchFamily="18" charset="0"/>
              </a:rPr>
              <a:t>L’ambiente </a:t>
            </a:r>
            <a:r>
              <a:rPr lang="it-IT" dirty="0" smtClean="0">
                <a:latin typeface="Times New Roman" pitchFamily="18" charset="0"/>
                <a:cs typeface="Times New Roman" pitchFamily="18" charset="0"/>
              </a:rPr>
              <a:t>scolastico </a:t>
            </a:r>
            <a:r>
              <a:rPr lang="it-IT" dirty="0">
                <a:latin typeface="Times New Roman" pitchFamily="18" charset="0"/>
                <a:cs typeface="Times New Roman" pitchFamily="18" charset="0"/>
              </a:rPr>
              <a:t>di </a:t>
            </a:r>
            <a:r>
              <a:rPr lang="it-IT" dirty="0" err="1">
                <a:latin typeface="Times New Roman" pitchFamily="18" charset="0"/>
                <a:cs typeface="Times New Roman" pitchFamily="18" charset="0"/>
              </a:rPr>
              <a:t>Zamenhof</a:t>
            </a:r>
            <a:endParaRPr lang="it-IT" dirty="0"/>
          </a:p>
        </p:txBody>
      </p:sp>
      <p:sp>
        <p:nvSpPr>
          <p:cNvPr id="3" name="Segnaposto contenuto 2"/>
          <p:cNvSpPr>
            <a:spLocks noGrp="1"/>
          </p:cNvSpPr>
          <p:nvPr>
            <p:ph idx="1"/>
          </p:nvPr>
        </p:nvSpPr>
        <p:spPr/>
        <p:txBody>
          <a:bodyPr/>
          <a:lstStyle/>
          <a:p>
            <a:pPr algn="just"/>
            <a:r>
              <a:rPr lang="it-IT" dirty="0" smtClean="0">
                <a:latin typeface="Times New Roman" pitchFamily="18" charset="0"/>
                <a:cs typeface="Times New Roman" pitchFamily="18" charset="0"/>
              </a:rPr>
              <a:t>Con il dicembre 1873 la famiglia si trasferisce a Varsavia, dove </a:t>
            </a:r>
            <a:r>
              <a:rPr lang="it-IT" dirty="0" err="1" smtClean="0">
                <a:latin typeface="Times New Roman" pitchFamily="18" charset="0"/>
                <a:cs typeface="Times New Roman" pitchFamily="18" charset="0"/>
              </a:rPr>
              <a:t>Lejzer</a:t>
            </a:r>
            <a:r>
              <a:rPr lang="it-IT" dirty="0" smtClean="0">
                <a:latin typeface="Times New Roman" pitchFamily="18" charset="0"/>
                <a:cs typeface="Times New Roman" pitchFamily="18" charset="0"/>
              </a:rPr>
              <a:t> completa gli studi liceali (corrispondenti al nostro liceo classico-linguistico).</a:t>
            </a:r>
          </a:p>
          <a:p>
            <a:pPr algn="just"/>
            <a:r>
              <a:rPr lang="it-IT" dirty="0" smtClean="0">
                <a:latin typeface="Times New Roman" pitchFamily="18" charset="0"/>
                <a:cs typeface="Times New Roman" pitchFamily="18" charset="0"/>
              </a:rPr>
              <a:t>Studia il latino e il greco, il francese e l’inglese e comincia a costruire a tavolino una «</a:t>
            </a:r>
            <a:r>
              <a:rPr lang="it-IT" dirty="0" err="1" smtClean="0">
                <a:latin typeface="Times New Roman" pitchFamily="18" charset="0"/>
                <a:cs typeface="Times New Roman" pitchFamily="18" charset="0"/>
              </a:rPr>
              <a:t>lingwe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uniwersala</a:t>
            </a:r>
            <a:r>
              <a:rPr lang="it-IT" dirty="0" smtClean="0">
                <a:latin typeface="Times New Roman" pitchFamily="18" charset="0"/>
                <a:cs typeface="Times New Roman" pitchFamily="18" charset="0"/>
              </a:rPr>
              <a:t>»</a:t>
            </a:r>
          </a:p>
          <a:p>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26967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50"/>
          </a:solidFill>
        </p:spPr>
        <p:txBody>
          <a:bodyPr/>
          <a:lstStyle/>
          <a:p>
            <a:r>
              <a:rPr lang="it-IT" dirty="0" smtClean="0">
                <a:latin typeface="Times New Roman" panose="02020603050405020304" pitchFamily="18" charset="0"/>
                <a:cs typeface="Times New Roman" panose="02020603050405020304" pitchFamily="18" charset="0"/>
              </a:rPr>
              <a:t>Lazzaro Ludovico </a:t>
            </a:r>
            <a:r>
              <a:rPr lang="it-IT" dirty="0" err="1" smtClean="0">
                <a:latin typeface="Times New Roman" panose="02020603050405020304" pitchFamily="18" charset="0"/>
                <a:cs typeface="Times New Roman" panose="02020603050405020304" pitchFamily="18" charset="0"/>
              </a:rPr>
              <a:t>Zamenhof</a:t>
            </a:r>
            <a:endParaRPr lang="it-IT" dirty="0">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230925" y="2244039"/>
            <a:ext cx="5144359" cy="3858269"/>
          </a:xfrm>
        </p:spPr>
      </p:pic>
    </p:spTree>
    <p:extLst>
      <p:ext uri="{BB962C8B-B14F-4D97-AF65-F5344CB8AC3E}">
        <p14:creationId xmlns:p14="http://schemas.microsoft.com/office/powerpoint/2010/main" val="422828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Il periodo sionista</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853136"/>
          </a:xfrm>
          <a:ln>
            <a:noFill/>
          </a:ln>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inizia l’università di medicina a Mosca (1879-1881)</a:t>
            </a:r>
          </a:p>
          <a:p>
            <a:pPr algn="just"/>
            <a:r>
              <a:rPr lang="it-IT" dirty="0" smtClean="0">
                <a:latin typeface="Times New Roman" pitchFamily="18" charset="0"/>
                <a:cs typeface="Times New Roman" pitchFamily="18" charset="0"/>
              </a:rPr>
              <a:t>Agosto 1881: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torna a Varsavia e si iscrive al terzo anno di medicina</a:t>
            </a:r>
          </a:p>
          <a:p>
            <a:r>
              <a:rPr lang="it-IT" dirty="0" smtClean="0">
                <a:latin typeface="Times New Roman" pitchFamily="18" charset="0"/>
                <a:cs typeface="Times New Roman" pitchFamily="18" charset="0"/>
              </a:rPr>
              <a:t>1882: è un attivista del movimento sionista</a:t>
            </a:r>
          </a:p>
          <a:p>
            <a:r>
              <a:rPr lang="it-IT" dirty="0" smtClean="0">
                <a:latin typeface="Times New Roman" pitchFamily="18" charset="0"/>
                <a:cs typeface="Times New Roman" pitchFamily="18" charset="0"/>
              </a:rPr>
              <a:t>Gli ebrei negli Stati Uniti?</a:t>
            </a:r>
          </a:p>
          <a:p>
            <a:r>
              <a:rPr lang="it-IT" dirty="0" smtClean="0">
                <a:latin typeface="Times New Roman" pitchFamily="18" charset="0"/>
                <a:cs typeface="Times New Roman" pitchFamily="18" charset="0"/>
              </a:rPr>
              <a:t>Gli ebrei  in Palestina?</a:t>
            </a:r>
          </a:p>
          <a:p>
            <a:endParaRPr lang="it-IT" dirty="0">
              <a:latin typeface="Times New Roman" pitchFamily="18" charset="0"/>
              <a:cs typeface="Times New Roman" pitchFamily="18" charset="0"/>
            </a:endParaRPr>
          </a:p>
          <a:p>
            <a:pPr algn="just"/>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però si rifiuterà di aderire al </a:t>
            </a:r>
            <a:r>
              <a:rPr lang="it-IT" dirty="0">
                <a:latin typeface="Times New Roman" pitchFamily="18" charset="0"/>
                <a:cs typeface="Times New Roman" pitchFamily="18" charset="0"/>
              </a:rPr>
              <a:t>movimento di Theodor </a:t>
            </a:r>
            <a:r>
              <a:rPr lang="it-IT" dirty="0" err="1" smtClean="0">
                <a:latin typeface="Times New Roman" pitchFamily="18" charset="0"/>
                <a:cs typeface="Times New Roman" pitchFamily="18" charset="0"/>
              </a:rPr>
              <a:t>Hertzl</a:t>
            </a:r>
            <a:r>
              <a:rPr lang="it-IT" dirty="0" smtClean="0">
                <a:latin typeface="Times New Roman" pitchFamily="18" charset="0"/>
                <a:cs typeface="Times New Roman" pitchFamily="18" charset="0"/>
              </a:rPr>
              <a:t> dei primi anni Novanta</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8546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L’idea di </a:t>
            </a:r>
            <a:r>
              <a:rPr lang="it-IT" b="1" dirty="0" err="1"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Zamenhof</a:t>
            </a:r>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sulla unificazione linguistica</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sz="half" idx="1"/>
          </p:nvPr>
        </p:nvSpPr>
        <p:spPr>
          <a:xfrm>
            <a:off x="457200" y="1600200"/>
            <a:ext cx="4546848" cy="4525963"/>
          </a:xfrm>
        </p:spPr>
        <p:txBody>
          <a:bodyPr>
            <a:normAutofit/>
          </a:bodyPr>
          <a:lstStyle/>
          <a:p>
            <a:pPr algn="just"/>
            <a:r>
              <a:rPr lang="it-IT" dirty="0" smtClean="0">
                <a:latin typeface="Times New Roman" pitchFamily="18" charset="0"/>
                <a:cs typeface="Times New Roman" pitchFamily="18" charset="0"/>
              </a:rPr>
              <a:t>La prima idea di lingua uni-versale, legata all’unione dei popoli</a:t>
            </a:r>
          </a:p>
          <a:p>
            <a:r>
              <a:rPr lang="it-IT" dirty="0" smtClean="0">
                <a:latin typeface="Times New Roman" pitchFamily="18" charset="0"/>
                <a:cs typeface="Times New Roman" pitchFamily="18" charset="0"/>
              </a:rPr>
              <a:t>5 dicembre 1878:</a:t>
            </a:r>
          </a:p>
          <a:p>
            <a:r>
              <a:rPr lang="it-IT" i="1" dirty="0" err="1" smtClean="0">
                <a:latin typeface="Times New Roman" pitchFamily="18" charset="0"/>
                <a:cs typeface="Times New Roman" pitchFamily="18" charset="0"/>
              </a:rPr>
              <a:t>Malamikete</a:t>
            </a:r>
            <a:r>
              <a:rPr lang="it-IT" i="1" dirty="0" smtClean="0">
                <a:latin typeface="Times New Roman" pitchFamily="18" charset="0"/>
                <a:cs typeface="Times New Roman" pitchFamily="18" charset="0"/>
              </a:rPr>
              <a:t> de </a:t>
            </a:r>
            <a:r>
              <a:rPr lang="it-IT" i="1" dirty="0" err="1" smtClean="0">
                <a:latin typeface="Times New Roman" pitchFamily="18" charset="0"/>
                <a:cs typeface="Times New Roman" pitchFamily="18" charset="0"/>
              </a:rPr>
              <a:t>las</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nacjes</a:t>
            </a:r>
            <a:endParaRPr lang="it-IT" i="1" dirty="0" smtClean="0">
              <a:latin typeface="Times New Roman" pitchFamily="18" charset="0"/>
              <a:cs typeface="Times New Roman" pitchFamily="18" charset="0"/>
            </a:endParaRPr>
          </a:p>
          <a:p>
            <a:r>
              <a:rPr lang="it-IT" i="1" dirty="0" err="1" smtClean="0">
                <a:latin typeface="Times New Roman" pitchFamily="18" charset="0"/>
                <a:cs typeface="Times New Roman" pitchFamily="18" charset="0"/>
              </a:rPr>
              <a:t>Kadó</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kadó</a:t>
            </a:r>
            <a:r>
              <a:rPr lang="it-IT" i="1" dirty="0" smtClean="0">
                <a:latin typeface="Times New Roman" pitchFamily="18" charset="0"/>
                <a:cs typeface="Times New Roman" pitchFamily="18" charset="0"/>
              </a:rPr>
              <a:t>, jam </a:t>
            </a:r>
            <a:r>
              <a:rPr lang="it-IT" i="1" dirty="0" err="1" smtClean="0">
                <a:latin typeface="Times New Roman" pitchFamily="18" charset="0"/>
                <a:cs typeface="Times New Roman" pitchFamily="18" charset="0"/>
              </a:rPr>
              <a:t>temp</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está</a:t>
            </a:r>
            <a:r>
              <a:rPr lang="it-IT" i="1" dirty="0" smtClean="0">
                <a:latin typeface="Times New Roman" pitchFamily="18" charset="0"/>
                <a:cs typeface="Times New Roman" pitchFamily="18" charset="0"/>
              </a:rPr>
              <a:t>!</a:t>
            </a:r>
          </a:p>
          <a:p>
            <a:r>
              <a:rPr lang="it-IT" i="1" dirty="0" smtClean="0">
                <a:latin typeface="Times New Roman" pitchFamily="18" charset="0"/>
                <a:cs typeface="Times New Roman" pitchFamily="18" charset="0"/>
              </a:rPr>
              <a:t>La tot’  </a:t>
            </a:r>
            <a:r>
              <a:rPr lang="it-IT" i="1" dirty="0" err="1" smtClean="0">
                <a:latin typeface="Times New Roman" pitchFamily="18" charset="0"/>
                <a:cs typeface="Times New Roman" pitchFamily="18" charset="0"/>
              </a:rPr>
              <a:t>homoze</a:t>
            </a:r>
            <a:r>
              <a:rPr lang="it-IT" i="1" dirty="0" smtClean="0">
                <a:latin typeface="Times New Roman" pitchFamily="18" charset="0"/>
                <a:cs typeface="Times New Roman" pitchFamily="18" charset="0"/>
              </a:rPr>
              <a:t> in </a:t>
            </a:r>
            <a:r>
              <a:rPr lang="it-IT" i="1" dirty="0" err="1" smtClean="0">
                <a:latin typeface="Times New Roman" pitchFamily="18" charset="0"/>
                <a:cs typeface="Times New Roman" pitchFamily="18" charset="0"/>
              </a:rPr>
              <a:t>familje</a:t>
            </a:r>
            <a:endParaRPr lang="it-IT" i="1" dirty="0" smtClean="0">
              <a:latin typeface="Times New Roman" pitchFamily="18" charset="0"/>
              <a:cs typeface="Times New Roman" pitchFamily="18" charset="0"/>
            </a:endParaRPr>
          </a:p>
          <a:p>
            <a:r>
              <a:rPr lang="it-IT" i="1" dirty="0" err="1" smtClean="0">
                <a:latin typeface="Times New Roman" pitchFamily="18" charset="0"/>
                <a:cs typeface="Times New Roman" pitchFamily="18" charset="0"/>
              </a:rPr>
              <a:t>Konunigare</a:t>
            </a:r>
            <a:r>
              <a:rPr lang="it-IT" i="1" dirty="0" smtClean="0">
                <a:latin typeface="Times New Roman" pitchFamily="18" charset="0"/>
                <a:cs typeface="Times New Roman" pitchFamily="18" charset="0"/>
              </a:rPr>
              <a:t> so </a:t>
            </a:r>
            <a:r>
              <a:rPr lang="it-IT" i="1" dirty="0" err="1" smtClean="0">
                <a:latin typeface="Times New Roman" pitchFamily="18" charset="0"/>
                <a:cs typeface="Times New Roman" pitchFamily="18" charset="0"/>
              </a:rPr>
              <a:t>debá</a:t>
            </a:r>
            <a:endParaRPr lang="it-IT" i="1" dirty="0">
              <a:latin typeface="Times New Roman" pitchFamily="18" charset="0"/>
              <a:cs typeface="Times New Roman" pitchFamily="18" charset="0"/>
            </a:endParaRPr>
          </a:p>
        </p:txBody>
      </p:sp>
      <p:pic>
        <p:nvPicPr>
          <p:cNvPr id="6" name="Segnaposto contenuto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50693" y="1740326"/>
            <a:ext cx="2205683" cy="3632890"/>
          </a:xfrm>
          <a:prstGeom prst="rect">
            <a:avLst/>
          </a:prstGeom>
        </p:spPr>
      </p:pic>
    </p:spTree>
    <p:extLst>
      <p:ext uri="{BB962C8B-B14F-4D97-AF65-F5344CB8AC3E}">
        <p14:creationId xmlns:p14="http://schemas.microsoft.com/office/powerpoint/2010/main" val="5374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La costruzione della lingua internazionale</a:t>
            </a:r>
            <a:endParaRPr lang="it-IT"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pPr algn="just"/>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costruisce, prova, rifà la lingua; esistono delle prove del 1881 e del 1884 parecchio diverse sia dalla prima prova del 1878 che da quello che sarà poi l’esperanto che uscirà nel 1887.</a:t>
            </a:r>
          </a:p>
          <a:p>
            <a:pPr algn="just"/>
            <a:r>
              <a:rPr lang="it-IT" dirty="0" smtClean="0">
                <a:latin typeface="Times New Roman" pitchFamily="18" charset="0"/>
                <a:cs typeface="Times New Roman" pitchFamily="18" charset="0"/>
              </a:rPr>
              <a:t>Si noti che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è ossessionato dall’idea di </a:t>
            </a:r>
            <a:r>
              <a:rPr lang="it-IT" i="1" dirty="0" smtClean="0">
                <a:latin typeface="Times New Roman" pitchFamily="18" charset="0"/>
                <a:cs typeface="Times New Roman" pitchFamily="18" charset="0"/>
              </a:rPr>
              <a:t>nazione</a:t>
            </a:r>
            <a:r>
              <a:rPr lang="it-IT" dirty="0" smtClean="0">
                <a:latin typeface="Times New Roman" pitchFamily="18" charset="0"/>
                <a:cs typeface="Times New Roman" pitchFamily="18" charset="0"/>
              </a:rPr>
              <a:t>; anche quando uscirà l’esperanto, la chiamerà «lingua internazionale» e non «universale» o «mondiale» come altri progetti, precedenti e successivi. </a:t>
            </a:r>
            <a:endParaRPr lang="it-IT" i="1" dirty="0">
              <a:latin typeface="Times New Roman" pitchFamily="18" charset="0"/>
              <a:cs typeface="Times New Roman" pitchFamily="18" charset="0"/>
            </a:endParaRPr>
          </a:p>
        </p:txBody>
      </p:sp>
    </p:spTree>
    <p:extLst>
      <p:ext uri="{BB962C8B-B14F-4D97-AF65-F5344CB8AC3E}">
        <p14:creationId xmlns:p14="http://schemas.microsoft.com/office/powerpoint/2010/main" val="37398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err="1"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Zamenhof</a:t>
            </a:r>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medico</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just"/>
            <a:r>
              <a:rPr lang="it-IT" dirty="0" smtClean="0">
                <a:latin typeface="Times New Roman" pitchFamily="18" charset="0"/>
                <a:cs typeface="Times New Roman" pitchFamily="18" charset="0"/>
              </a:rPr>
              <a:t>1885: A Varsavia si laurea in medicina, </a:t>
            </a:r>
            <a:r>
              <a:rPr lang="it-IT" dirty="0">
                <a:latin typeface="Times New Roman" pitchFamily="18" charset="0"/>
                <a:cs typeface="Times New Roman" pitchFamily="18" charset="0"/>
              </a:rPr>
              <a:t>e prova a fare il medico ospedaliero; ne è troppo impressionato e sceglie di specializzarsi in </a:t>
            </a:r>
            <a:r>
              <a:rPr lang="it-IT" dirty="0" smtClean="0">
                <a:latin typeface="Times New Roman" pitchFamily="18" charset="0"/>
                <a:cs typeface="Times New Roman" pitchFamily="18" charset="0"/>
              </a:rPr>
              <a:t>oftalmologia presso l’ospedale ebraico di Varsavia.</a:t>
            </a:r>
          </a:p>
          <a:p>
            <a:pPr algn="just"/>
            <a:r>
              <a:rPr lang="it-IT" dirty="0" smtClean="0">
                <a:latin typeface="Times New Roman" pitchFamily="18" charset="0"/>
                <a:cs typeface="Times New Roman" pitchFamily="18" charset="0"/>
              </a:rPr>
              <a:t>Estate 1886: studia oftalmologia durante un semestre a Vienna.</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38539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Il 1887</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just"/>
            <a:r>
              <a:rPr lang="it-IT" dirty="0" smtClean="0">
                <a:latin typeface="Times New Roman" pitchFamily="18" charset="0"/>
                <a:cs typeface="Times New Roman" pitchFamily="18" charset="0"/>
              </a:rPr>
              <a:t>Nel frattempo conosce </a:t>
            </a:r>
            <a:r>
              <a:rPr lang="it-IT" dirty="0" err="1" smtClean="0">
                <a:latin typeface="Times New Roman" pitchFamily="18" charset="0"/>
                <a:cs typeface="Times New Roman" pitchFamily="18" charset="0"/>
              </a:rPr>
              <a:t>Klara</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Zilbernik</a:t>
            </a:r>
            <a:r>
              <a:rPr lang="it-IT" dirty="0" smtClean="0">
                <a:latin typeface="Times New Roman" pitchFamily="18" charset="0"/>
                <a:cs typeface="Times New Roman" pitchFamily="18" charset="0"/>
              </a:rPr>
              <a:t>, una ebrea lituana che viene spesso a Varsavia.</a:t>
            </a:r>
          </a:p>
          <a:p>
            <a:r>
              <a:rPr lang="it-IT" dirty="0" smtClean="0">
                <a:latin typeface="Times New Roman" pitchFamily="18" charset="0"/>
                <a:cs typeface="Times New Roman" pitchFamily="18" charset="0"/>
              </a:rPr>
              <a:t>I due si fidanzano nel marzo 1887.</a:t>
            </a:r>
          </a:p>
          <a:p>
            <a:endParaRPr lang="it-IT" dirty="0">
              <a:latin typeface="Times New Roman" pitchFamily="18" charset="0"/>
              <a:cs typeface="Times New Roman"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429000"/>
            <a:ext cx="4622799" cy="3209717"/>
          </a:xfrm>
          <a:prstGeom prst="rect">
            <a:avLst/>
          </a:prstGeom>
        </p:spPr>
      </p:pic>
    </p:spTree>
    <p:extLst>
      <p:ext uri="{BB962C8B-B14F-4D97-AF65-F5344CB8AC3E}">
        <p14:creationId xmlns:p14="http://schemas.microsoft.com/office/powerpoint/2010/main" val="33254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normAutofit fontScale="90000"/>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primo libro (</a:t>
            </a:r>
            <a:r>
              <a:rPr lang="it-IT"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Unua</a:t>
            </a:r>
            <a:r>
              <a:rPr lang="it-IT"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libro</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 esperanto (1887)</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1768828"/>
            <a:ext cx="3384376" cy="4687361"/>
          </a:xfrm>
        </p:spPr>
      </p:pic>
    </p:spTree>
    <p:extLst>
      <p:ext uri="{BB962C8B-B14F-4D97-AF65-F5344CB8AC3E}">
        <p14:creationId xmlns:p14="http://schemas.microsoft.com/office/powerpoint/2010/main" val="2720142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style>
          <a:lnRef idx="1">
            <a:schemeClr val="accent1"/>
          </a:lnRef>
          <a:fillRef idx="2">
            <a:schemeClr val="accent1"/>
          </a:fillRef>
          <a:effectRef idx="1">
            <a:schemeClr val="accent1"/>
          </a:effectRef>
          <a:fontRef idx="minor">
            <a:schemeClr val="dk1"/>
          </a:fontRef>
        </p:style>
        <p:txBody>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Il primo libro</a:t>
            </a:r>
            <a:endParaRPr lang="it-IT" dirty="0"/>
          </a:p>
        </p:txBody>
      </p:sp>
      <p:sp>
        <p:nvSpPr>
          <p:cNvPr id="3" name="Segnaposto contenuto 2"/>
          <p:cNvSpPr>
            <a:spLocks noGrp="1"/>
          </p:cNvSpPr>
          <p:nvPr>
            <p:ph idx="1"/>
          </p:nvPr>
        </p:nvSpPr>
        <p:spPr/>
        <p:txBody>
          <a:bodyPr/>
          <a:lstStyle/>
          <a:p>
            <a:pPr algn="just"/>
            <a:r>
              <a:rPr lang="it-IT" dirty="0" smtClean="0">
                <a:latin typeface="Times New Roman" pitchFamily="18" charset="0"/>
                <a:cs typeface="Times New Roman" pitchFamily="18" charset="0"/>
              </a:rPr>
              <a:t>Nella prima pagina interna di copertina:</a:t>
            </a:r>
          </a:p>
          <a:p>
            <a:pPr algn="just"/>
            <a:r>
              <a:rPr lang="it-IT" dirty="0" smtClean="0">
                <a:latin typeface="Times New Roman" pitchFamily="18" charset="0"/>
                <a:cs typeface="Times New Roman" pitchFamily="18" charset="0"/>
              </a:rPr>
              <a:t>«Una lingua internazionale, come una qualsiasi nazionale, è una proprietà sociale, e l’autore ne cede per sempre tutti i diritti personali.»</a:t>
            </a:r>
          </a:p>
          <a:p>
            <a:pPr algn="just"/>
            <a:r>
              <a:rPr lang="it-IT" dirty="0" smtClean="0">
                <a:latin typeface="Times New Roman" pitchFamily="18" charset="0"/>
                <a:cs typeface="Times New Roman" pitchFamily="18" charset="0"/>
              </a:rPr>
              <a:t>I testi: Padre nostro, il primo capitoletto della Bibbia, una traduzione da </a:t>
            </a:r>
            <a:r>
              <a:rPr lang="it-IT" dirty="0" err="1" smtClean="0">
                <a:latin typeface="Times New Roman" pitchFamily="18" charset="0"/>
                <a:cs typeface="Times New Roman" pitchFamily="18" charset="0"/>
              </a:rPr>
              <a:t>Heine</a:t>
            </a:r>
            <a:r>
              <a:rPr lang="it-IT" dirty="0" smtClean="0">
                <a:latin typeface="Times New Roman" pitchFamily="18" charset="0"/>
                <a:cs typeface="Times New Roman" pitchFamily="18" charset="0"/>
              </a:rPr>
              <a:t>, due poesie originali.</a:t>
            </a:r>
          </a:p>
        </p:txBody>
      </p:sp>
    </p:spTree>
    <p:extLst>
      <p:ext uri="{BB962C8B-B14F-4D97-AF65-F5344CB8AC3E}">
        <p14:creationId xmlns:p14="http://schemas.microsoft.com/office/powerpoint/2010/main" val="15192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style>
          <a:lnRef idx="1">
            <a:schemeClr val="accent1"/>
          </a:lnRef>
          <a:fillRef idx="2">
            <a:schemeClr val="accent1"/>
          </a:fillRef>
          <a:effectRef idx="1">
            <a:schemeClr val="accent1"/>
          </a:effectRef>
          <a:fontRef idx="minor">
            <a:schemeClr val="dk1"/>
          </a:fontRef>
        </p:style>
        <p:txBody>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Il primo libro</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latin typeface="Times New Roman" pitchFamily="18" charset="0"/>
                <a:cs typeface="Times New Roman" pitchFamily="18" charset="0"/>
              </a:rPr>
              <a:t>Le liriche originali sono personali, di gusto tardo-romantico.</a:t>
            </a:r>
          </a:p>
          <a:p>
            <a:pPr marL="0" indent="0" algn="just">
              <a:buNone/>
            </a:pPr>
            <a:r>
              <a:rPr lang="it-IT" dirty="0" smtClean="0">
                <a:latin typeface="Times New Roman" pitchFamily="18" charset="0"/>
                <a:cs typeface="Times New Roman" pitchFamily="18" charset="0"/>
              </a:rPr>
              <a:t>Le traduzioni rispecchiano le due maggiori religioni e la traduzione da </a:t>
            </a:r>
            <a:r>
              <a:rPr lang="it-IT" dirty="0" err="1" smtClean="0">
                <a:latin typeface="Times New Roman" pitchFamily="18" charset="0"/>
                <a:cs typeface="Times New Roman" pitchFamily="18" charset="0"/>
              </a:rPr>
              <a:t>Heine</a:t>
            </a:r>
            <a:r>
              <a:rPr lang="it-IT" dirty="0" smtClean="0">
                <a:latin typeface="Times New Roman" pitchFamily="18" charset="0"/>
                <a:cs typeface="Times New Roman" pitchFamily="18" charset="0"/>
              </a:rPr>
              <a:t> è ancora di ispirazione romantica: è </a:t>
            </a:r>
            <a:r>
              <a:rPr lang="it-IT" dirty="0">
                <a:latin typeface="Times New Roman" pitchFamily="18" charset="0"/>
                <a:cs typeface="Times New Roman" pitchFamily="18" charset="0"/>
              </a:rPr>
              <a:t>una poesia del </a:t>
            </a:r>
            <a:r>
              <a:rPr lang="it-IT" i="1" dirty="0" err="1">
                <a:latin typeface="Times New Roman" pitchFamily="18" charset="0"/>
                <a:cs typeface="Times New Roman" pitchFamily="18" charset="0"/>
              </a:rPr>
              <a:t>Lyrisches</a:t>
            </a:r>
            <a:r>
              <a:rPr lang="it-IT" i="1" dirty="0">
                <a:latin typeface="Times New Roman" pitchFamily="18" charset="0"/>
                <a:cs typeface="Times New Roman" pitchFamily="18" charset="0"/>
              </a:rPr>
              <a:t> Intermezzo </a:t>
            </a:r>
            <a:r>
              <a:rPr lang="it-IT" dirty="0">
                <a:latin typeface="Times New Roman" pitchFamily="18" charset="0"/>
                <a:cs typeface="Times New Roman" pitchFamily="18" charset="0"/>
              </a:rPr>
              <a:t>edita nel </a:t>
            </a:r>
            <a:r>
              <a:rPr lang="it-IT" dirty="0" smtClean="0">
                <a:latin typeface="Times New Roman" pitchFamily="18" charset="0"/>
                <a:cs typeface="Times New Roman" pitchFamily="18" charset="0"/>
              </a:rPr>
              <a:t>1823, che parla </a:t>
            </a:r>
            <a:r>
              <a:rPr lang="it-IT" dirty="0">
                <a:latin typeface="Times New Roman" pitchFamily="18" charset="0"/>
                <a:cs typeface="Times New Roman" pitchFamily="18" charset="0"/>
              </a:rPr>
              <a:t>di un sogno </a:t>
            </a:r>
            <a:r>
              <a:rPr lang="it-IT" dirty="0" smtClean="0">
                <a:latin typeface="Times New Roman" pitchFamily="18" charset="0"/>
                <a:cs typeface="Times New Roman" pitchFamily="18" charset="0"/>
              </a:rPr>
              <a:t>irrealizzabile.</a:t>
            </a:r>
          </a:p>
        </p:txBody>
      </p:sp>
    </p:spTree>
    <p:extLst>
      <p:ext uri="{BB962C8B-B14F-4D97-AF65-F5344CB8AC3E}">
        <p14:creationId xmlns:p14="http://schemas.microsoft.com/office/powerpoint/2010/main" val="23157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rmAutofit fontScale="90000"/>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 L. </a:t>
            </a:r>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Zamenhof</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 Antonio </a:t>
            </a:r>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Segnaposto contenuto 6"/>
          <p:cNvPicPr>
            <a:picLocks noGrp="1" noChangeAspect="1"/>
          </p:cNvPicPr>
          <p:nvPr>
            <p:ph sz="half" idx="2"/>
          </p:nvPr>
        </p:nvPicPr>
        <p:blipFill>
          <a:blip r:embed="rId2"/>
          <a:stretch>
            <a:fillRect/>
          </a:stretch>
        </p:blipFill>
        <p:spPr>
          <a:xfrm>
            <a:off x="5004048" y="1634062"/>
            <a:ext cx="3139712" cy="3932261"/>
          </a:xfrm>
          <a:prstGeom prst="rect">
            <a:avLst/>
          </a:prstGeom>
        </p:spPr>
      </p:pic>
      <p:pic>
        <p:nvPicPr>
          <p:cNvPr id="5" name="Segnaposto contenuto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87624" y="1637765"/>
            <a:ext cx="2456557" cy="3460540"/>
          </a:xfrm>
          <a:prstGeom prst="rect">
            <a:avLst/>
          </a:prstGeom>
        </p:spPr>
      </p:pic>
      <p:sp>
        <p:nvSpPr>
          <p:cNvPr id="6" name="Rettangolo arrotondato 5"/>
          <p:cNvSpPr/>
          <p:nvPr/>
        </p:nvSpPr>
        <p:spPr>
          <a:xfrm>
            <a:off x="867730" y="5386608"/>
            <a:ext cx="3096344" cy="1487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Times New Roman" pitchFamily="18" charset="0"/>
                <a:cs typeface="Times New Roman" pitchFamily="18" charset="0"/>
              </a:rPr>
              <a:t>Lazzaro Ludovico </a:t>
            </a:r>
            <a:r>
              <a:rPr lang="it-IT" b="1" dirty="0" err="1">
                <a:latin typeface="Times New Roman" pitchFamily="18" charset="0"/>
                <a:cs typeface="Times New Roman" pitchFamily="18" charset="0"/>
              </a:rPr>
              <a:t>Zamenhof</a:t>
            </a:r>
            <a:r>
              <a:rPr lang="it-IT" b="1" dirty="0">
                <a:latin typeface="Times New Roman" pitchFamily="18" charset="0"/>
                <a:cs typeface="Times New Roman" pitchFamily="18" charset="0"/>
              </a:rPr>
              <a:t> (1859-1917)</a:t>
            </a:r>
          </a:p>
          <a:p>
            <a:pPr algn="ctr"/>
            <a:r>
              <a:rPr lang="it-IT" b="1" dirty="0">
                <a:latin typeface="Times New Roman" pitchFamily="18" charset="0"/>
                <a:cs typeface="Times New Roman" pitchFamily="18" charset="0"/>
              </a:rPr>
              <a:t>Proclamato «personalità degna di celebrazione» dall’UNESCO (1960) </a:t>
            </a:r>
          </a:p>
        </p:txBody>
      </p:sp>
      <p:sp>
        <p:nvSpPr>
          <p:cNvPr id="8" name="Rettangolo 7"/>
          <p:cNvSpPr/>
          <p:nvPr/>
        </p:nvSpPr>
        <p:spPr>
          <a:xfrm>
            <a:off x="5097740" y="5727397"/>
            <a:ext cx="295232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Times New Roman" pitchFamily="18" charset="0"/>
                <a:cs typeface="Times New Roman" pitchFamily="18" charset="0"/>
              </a:rPr>
              <a:t>Antonio </a:t>
            </a:r>
            <a:r>
              <a:rPr lang="it-IT" b="1" dirty="0" err="1" smtClean="0">
                <a:latin typeface="Times New Roman" pitchFamily="18" charset="0"/>
                <a:cs typeface="Times New Roman" pitchFamily="18" charset="0"/>
              </a:rPr>
              <a:t>Pigafetta</a:t>
            </a:r>
            <a:endParaRPr lang="it-IT" b="1" dirty="0" smtClean="0">
              <a:latin typeface="Times New Roman" pitchFamily="18" charset="0"/>
              <a:cs typeface="Times New Roman" pitchFamily="18" charset="0"/>
            </a:endParaRPr>
          </a:p>
          <a:p>
            <a:pPr algn="ctr"/>
            <a:r>
              <a:rPr lang="it-IT" b="1" dirty="0" smtClean="0">
                <a:latin typeface="Times New Roman" pitchFamily="18" charset="0"/>
                <a:cs typeface="Times New Roman" pitchFamily="18" charset="0"/>
              </a:rPr>
              <a:t>Cavaliere di Rodi</a:t>
            </a:r>
          </a:p>
          <a:p>
            <a:pPr algn="ctr"/>
            <a:r>
              <a:rPr lang="it-IT" b="1" dirty="0" smtClean="0">
                <a:latin typeface="Times New Roman" pitchFamily="18" charset="0"/>
                <a:cs typeface="Times New Roman" pitchFamily="18" charset="0"/>
              </a:rPr>
              <a:t>(1492 ? - 1531 ?)</a:t>
            </a:r>
          </a:p>
        </p:txBody>
      </p:sp>
    </p:spTree>
    <p:extLst>
      <p:ext uri="{BB962C8B-B14F-4D97-AF65-F5344CB8AC3E}">
        <p14:creationId xmlns:p14="http://schemas.microsoft.com/office/powerpoint/2010/main" val="3246923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L’autore preferito da </a:t>
            </a:r>
            <a:r>
              <a:rPr lang="it-IT" b="1" dirty="0" err="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Zamenhof</a:t>
            </a:r>
            <a:endParaRPr lang="it-IT"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925144"/>
          </a:xfrm>
        </p:spPr>
        <p:txBody>
          <a:bodyPr/>
          <a:lstStyle/>
          <a:p>
            <a:pPr marL="0" indent="0" algn="just">
              <a:buNone/>
            </a:pPr>
            <a:r>
              <a:rPr lang="it-IT" dirty="0" smtClean="0">
                <a:latin typeface="Times New Roman" pitchFamily="18" charset="0"/>
                <a:cs typeface="Times New Roman" pitchFamily="18" charset="0"/>
              </a:rPr>
              <a:t>Perché </a:t>
            </a:r>
            <a:r>
              <a:rPr lang="it-IT" dirty="0" err="1" smtClean="0">
                <a:latin typeface="Times New Roman" pitchFamily="18" charset="0"/>
                <a:cs typeface="Times New Roman" pitchFamily="18" charset="0"/>
              </a:rPr>
              <a:t>Heine</a:t>
            </a:r>
            <a:r>
              <a:rPr lang="it-IT" dirty="0" smtClean="0">
                <a:latin typeface="Times New Roman" pitchFamily="18" charset="0"/>
                <a:cs typeface="Times New Roman" pitchFamily="18" charset="0"/>
              </a:rPr>
              <a:t>? Perché </a:t>
            </a:r>
            <a:r>
              <a:rPr lang="it-IT" dirty="0">
                <a:latin typeface="Times New Roman" pitchFamily="18" charset="0"/>
                <a:cs typeface="Times New Roman" pitchFamily="18" charset="0"/>
              </a:rPr>
              <a:t>è</a:t>
            </a:r>
            <a:r>
              <a:rPr lang="it-IT" dirty="0" smtClean="0">
                <a:latin typeface="Times New Roman" pitchFamily="18" charset="0"/>
                <a:cs typeface="Times New Roman" pitchFamily="18" charset="0"/>
              </a:rPr>
              <a:t> un ebreo che non ha potuto sviluppare la sua vena poetica in patria; in Germania </a:t>
            </a:r>
            <a:r>
              <a:rPr lang="it-IT" dirty="0">
                <a:latin typeface="Times New Roman" pitchFamily="18" charset="0"/>
                <a:cs typeface="Times New Roman" pitchFamily="18" charset="0"/>
              </a:rPr>
              <a:t>non è</a:t>
            </a:r>
            <a:r>
              <a:rPr lang="it-IT" dirty="0" smtClean="0">
                <a:latin typeface="Times New Roman" pitchFamily="18" charset="0"/>
                <a:cs typeface="Times New Roman" pitchFamily="18" charset="0"/>
              </a:rPr>
              <a:t> amato </a:t>
            </a:r>
            <a:r>
              <a:rPr lang="it-IT" dirty="0">
                <a:latin typeface="Times New Roman" pitchFamily="18" charset="0"/>
                <a:cs typeface="Times New Roman" pitchFamily="18" charset="0"/>
              </a:rPr>
              <a:t>perché </a:t>
            </a:r>
            <a:r>
              <a:rPr lang="it-IT" dirty="0" smtClean="0">
                <a:latin typeface="Times New Roman" pitchFamily="18" charset="0"/>
                <a:cs typeface="Times New Roman" pitchFamily="18" charset="0"/>
              </a:rPr>
              <a:t>detesta</a:t>
            </a:r>
          </a:p>
          <a:p>
            <a:pPr marL="0" indent="0" algn="just">
              <a:buNone/>
            </a:pPr>
            <a:r>
              <a:rPr lang="it-IT" dirty="0" smtClean="0">
                <a:latin typeface="Times New Roman" pitchFamily="18" charset="0"/>
                <a:cs typeface="Times New Roman" pitchFamily="18" charset="0"/>
              </a:rPr>
              <a:t>la Prussia; trova maggior successo</a:t>
            </a:r>
          </a:p>
          <a:p>
            <a:pPr marL="0" indent="0" algn="just">
              <a:buNone/>
            </a:pPr>
            <a:r>
              <a:rPr lang="it-IT" dirty="0" smtClean="0">
                <a:latin typeface="Times New Roman" pitchFamily="18" charset="0"/>
                <a:cs typeface="Times New Roman" pitchFamily="18" charset="0"/>
              </a:rPr>
              <a:t>in Francia dove </a:t>
            </a:r>
            <a:r>
              <a:rPr lang="it-IT" dirty="0">
                <a:latin typeface="Times New Roman" pitchFamily="18" charset="0"/>
                <a:cs typeface="Times New Roman" pitchFamily="18" charset="0"/>
              </a:rPr>
              <a:t>si </a:t>
            </a:r>
            <a:r>
              <a:rPr lang="it-IT" dirty="0" smtClean="0">
                <a:latin typeface="Times New Roman" pitchFamily="18" charset="0"/>
                <a:cs typeface="Times New Roman" pitchFamily="18" charset="0"/>
              </a:rPr>
              <a:t>trasferisce.</a:t>
            </a:r>
          </a:p>
          <a:p>
            <a:pPr marL="0" indent="0" algn="just">
              <a:buNone/>
            </a:pPr>
            <a:r>
              <a:rPr lang="it-IT" dirty="0" smtClean="0">
                <a:latin typeface="Times New Roman" pitchFamily="18" charset="0"/>
                <a:cs typeface="Times New Roman" pitchFamily="18" charset="0"/>
              </a:rPr>
              <a:t>È un ebreo di spirito universale, e</a:t>
            </a:r>
          </a:p>
          <a:p>
            <a:pPr marL="0" indent="0" algn="just">
              <a:buNone/>
            </a:pPr>
            <a:r>
              <a:rPr lang="it-IT" dirty="0">
                <a:latin typeface="Times New Roman" pitchFamily="18" charset="0"/>
                <a:cs typeface="Times New Roman" pitchFamily="18" charset="0"/>
              </a:rPr>
              <a:t>d</a:t>
            </a:r>
            <a:r>
              <a:rPr lang="it-IT" dirty="0" smtClean="0">
                <a:latin typeface="Times New Roman" pitchFamily="18" charset="0"/>
                <a:cs typeface="Times New Roman" pitchFamily="18" charset="0"/>
              </a:rPr>
              <a:t>i lui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tradurrà anche</a:t>
            </a:r>
          </a:p>
          <a:p>
            <a:pPr marL="0" indent="0" algn="just">
              <a:buNone/>
            </a:pPr>
            <a:r>
              <a:rPr lang="it-IT" dirty="0">
                <a:latin typeface="Times New Roman" pitchFamily="18" charset="0"/>
                <a:cs typeface="Times New Roman" pitchFamily="18" charset="0"/>
              </a:rPr>
              <a:t>a</a:t>
            </a:r>
            <a:r>
              <a:rPr lang="it-IT" dirty="0" smtClean="0">
                <a:latin typeface="Times New Roman" pitchFamily="18" charset="0"/>
                <a:cs typeface="Times New Roman" pitchFamily="18" charset="0"/>
              </a:rPr>
              <a:t>ltre opere.</a:t>
            </a:r>
            <a:endParaRPr lang="it-IT" dirty="0"/>
          </a:p>
        </p:txBody>
      </p:sp>
      <p:sp>
        <p:nvSpPr>
          <p:cNvPr id="4" name="AutoShape 2" descr="data:image/jpeg;base64,/9j/4AAQSkZJRgABAQAAAQABAAD/2wCEAAkGBhQSERUUExQWFRUWFhgYGRcYFxcZGRgYFxcYFxkbGxkXGyceHBokGhccHy8hIycpLCwsGB4xNzAqNSYsLCkBCQoKBQUFDQUFDSkYEhgpKSkpKSkpKSkpKSkpKSkpKSkpKSkpKSkpKSkpKSkpKSkpKSkpKSkpKSkpKSkpKSkpKf/AABEIAQAAxQMBIgACEQEDEQH/xAAcAAACAgMBAQAAAAAAAAAAAAAABgQFAgMHAQj/xAA8EAABAgQEBAMFBwQDAAMBAAABAhEAAyExBBJBUQUGImFxgZETMqGx8AcUI0JSwdFicuHxJDOCU2OSFv/EABQBAQAAAAAAAAAAAAAAAAAAAAD/xAAUEQEAAAAAAAAAAAAAAAAAAAAA/9oADAMBAAIRAxEAPwDt8EEEAQQQQBBBBAEEEDwBBGKpoFzFNxfmeXKWEZhmIdzZI0JqKmwGsBdx4TCbiftARKYF5pVYIAJB/SSk5XqKC1XMVXEOdjPWMiFezGijlzLDKLZQVTCkUAAYVJakB0JOMQSwWl9swjc8cvx/MyEgOCDQlyR492qzmtoj4PnadLOZM0zLEoWlQBB/qVVwATQaQHWHgjmMv7TFqWobFhlZj4kpIDioDvu0OvDONqWE50MFC4eh2UkgEF6OHDwFzBHgMewBBBBAEYrjKMVwHgjMRiiMoAggggCCCCAIIIIAggggCIHFVlgHyprnU4SwAdnNn30iQrGpCil6gAltHs+zwo8W5lRPmCUEKKASVZgMhGj9TuDUAwGrGYcTgVPRlFOQVIFq1zE1q4hU4rggJUwy5wXmCVIJfPRgElzooEMbFu8W/F8WlBJEwo/MkJNa/p1CnIvdxcWopnDHnlAOXOSWJD9VFClqqHgxMAv4Hj01C8icoTLFjYMCZqv71qIHZKTrE2espQkmYUoIKSxAKzUqGb8qXehYe8TaK3iWFWnFLADoURMfstzW1czA3qIicXzTJnshmCZYSjKw6iyWSC9MxKb6PAZq4sHPsgKO6j7qWAo6y6tXYJHjFbieOjOyAZhNTtVrbeQ1FHi5HJOXpCuoJGdQe5shIBP0H1iEjAfdiMoSD+rMkGgqApdBfQQGzhGFmomZihQJL/8AY2YOKM4s14eMHzVOkh0SAAohiVrUFksfeCyklx2ID0hZklapY/EEvQELBLhxpUekbZHFJssrRMIX0EkM4mpAzZViylZWIVehq8A4YL7Q55WM0xLksUMkAWqGSTve8OvLvN0rFDK4TNAcofS2ZJ/MnuI5lwnEy5M5KkqquyZnUH1QS2cGqdbG0N/CZ2HnTpa0AS1JXmd6ubgUFFOb77wD5BHgMewBARBBAAEEEEAQQQQBBBBAEEEEARXcZ4umQhyxUbJep/wADGnjfHRKZKGKy97JYOSfr+I5zzLLXMT1qX1M4DuvMWCH0fb+oWAaAkzuNqxK1qClZEKAOU5UqWSAEJFld1F2owMVvHuaVS1BIUlqJJIqpRZwkA/ls5JZiSaB8cXNEmVKloUnNmKlK0CnajdiqvrV4osDwlfEcecwyypZU5FX6nULe8VGoajNpAXuLwiZ8szB+HNSoMpILLWC7ZD7ybBwzkmlgbXCrlLzGYEpWn8UIKRmZZUVMdQJjpd7FG7xY4/hfspaVISVZWzJAKlsCFAgA1YpsBY9oW8dnnqCsOlfQxSvKqWzadYAWCLhmv4QFZx4hVU0VLs6rpUQoXt1Ap7UikRjEzJ3tEsAlTzEa1LBQ0LfAjvEnjfCcUhDmWV3GaWhlgF2BlnQ0oxDAbBkvFSphWSE5CLkUY6hrvukEt8YBwxPMykyFZSM6klRcg1VY3vl+qwoSVGdmJTnJutaiWrWwZtdIhKmElivMO4YfVNAYYOBcAmT09TpQ7gENm8qaDVvDWAiYfHJRUl/7BfzL/CJMvjeZ0kGrB6jK3vdwGAT4EtFpO5WRLqxCdj4aElRNtw0VnF+E5AFIsRZgcrl3ejitXre1oCbN4qVm7ZHWW/UrKlNvzMGbtDJguOPMdbB0ywrS6iRTdKC/byhC4eVUQSKGmzbt+qlQaxOnY4pWkVrS2Ylz1E0D7XZnrWA+k+XOKGbJlk+8ZaFK8SlJPzi3jk/I/NIQlCDRyBmzEm79ZsQok1ahIsCG6nh54UkEah4DbBBBAEEEEAQQQQBBBBAELXMfMZlOlB6nYClSzmpoAlNSdGr3YMSshBIowvtHMsdMXPEy9QEpGuTMsqL7qWhj5aCA9+8GasJCvaZpiUdNEpCUqnr6mdSjkQCSatYRG5j4goTKGgHTkCiopIIBUpXTLRqWqaM8b+DKU6XCjkWpKTZmRlKiPyoBo9ySzliYr+dFJRKIP4hVQI/qsAAKqPd+w7Aq4/Hhc4JllK1hICch6EFwMxcHMdhQCOp8kcATh5KUAdRGZSjuqrXuPO3nHOOSuFgYgOBmSEld3SXJAFq3JprHYuGkAODQ0GvygLFcgWYMGipxiMtWc7am9Oot9CLgrDPEHEp7EenrvAKHFsIuZLKfZhI1zFNKX6SQ3mKm8IiuA5qozZKJSWAUsaqowCTo3jWOo8S4OmYXWVL2Sap8SkXHZUVmN4SP0P2yuQ+zA+HlAIcngqZdEy21dkd61JP16WMgMG1FOkj9gdviItZ3CGJYgXJ9wAO76P8Bp5Rl8PLAgpUOnpzFTindQHoLQGueQUtfsNaj+gUYjy8YXJjhx1EAE9TUBzODpag0f4MWLwakg9JFw2S4pqBFElZSdj6NXYjX/dICjkYGpUKAkhQsEmtWNgWqND4RIPLqSoj3adKr5tgW/fRolcQmCVPT0jJOSTWvWAQzCoBFP8AcSZJC0hHmk9kpN+6SGroRuYCHw5SsPMyrUUsW7WoRaldbvXWOqcl8wLolRGUX0Z6EHulWo0IBrHMMYj2qHFSwYvV7FLm7sR2JFYceUvfQxdMxLP/AFJZAVTxq+td4DrwMEROGTSqWkqu31SJcAQQQQBBBBAEEEEBG4kPwpn9ivkYQJ2LVLJ6UqyBWV2NVEl32BVTRj4x0TEHpP1ekIOI4P7JycykqE1wfylCwlIpe5NbM2kBXcP4wHKAoJAlZiomx6cjkd15z3XC1zPOyzVEuRL6UAaKmHKlI2dIc9285fEcDkkLKb/hZktrLKHR5mu1Ii8WkhXvazUKfX/qAPf3k3bSA2chUClKLrUquh91rdqN4taOr8MlHUjWOW8szU/e8v6B1HuUDL8nrHUMNO9kl1Uyj9mGtaj6vAWqw1o0KQH7D6/aFjFcenqfIlMsaFebMb3At5teKZfE+IOwmyjS3SHp3LmlYB0ni7G/n82irxBSXYkNStBvp56RSHmrES1JTPl01UkEpcWLh2DRJXxUKcpV4HMW2IqL1gNxklqk+Tget/nFepWUGm9PaKOj2yXasQ+K8yokIJJzqDsA6iRZ3JJHwhOxHMuKxSsqfw0MO5oLDMTvvANONxyEipq23huughZnrGct3YhyLs7Go8Q9S3jY4XlnMAVTVKV+pSi5J2bT6rELG8EXJJqCE2NairWqzkwEfmOWFYUkDqlqSRu1AoON3+D0cgU3Dscv2iVKOYVBqC4oxfcun17F2kn2uGmIAclCqd2JbfNb19EzhjBtWMtTMGPvS23qPVjtAMCcqppAfKsoNKUmskkBvyqGZi37w3cnoWaqDlKl2tmU2YU/uWfIbxz7gklalS0gn3VBT2ypJTXeqj57R27lTgKVSnJVlWHWP1k6E3ZkgkC7taAZeEoPs0k0Jq2z2ibHgEewBBBBAEEEEAQQQQARCvzkFy8NNWgZikiYjsXGYHsWf1hojTjMKmYhSFB0qBBG4IIPzgOMy+OomyzLCcylhLO4SczoUe56/hrHnM0oGVIlj3nzqIGiE9RvR1JHxixxvK/3WdX3ZeZalkgOKMl2DJp89TC5xDGmZJXMzlugOaOAAwA3dWatKtAWv2cYGYpS5q2GYkp3LdL0FmTl8jHSpkroAIcaa+BaEbkpakexQuiggkj+4Bh6F/Ix0Qyc6Qxb6pb6MBT4ky5ZD5lLVQBIBJsSwf3Q9SSBCjzDzbLlqyfhKNglM5JUC4egBSDRhWGjFcjJmzDMmrUXAGQnopUBQoSNWeh3hS5k+zeSFmZmCEPVKJRzZXzFILsA9MzOBSA18F5jV7ZiSEKYFBLlJN3cW+BOukOGFwyJ+Zuliagedrh4ouA8sII9qJa0SwoLSla8xcOEgBgydTUuRDBwdNZh3FBW0By3nSQE4gpQAlKRYU1uQ7kftEvACXLQCWUdj7qdXV20a/Z4OdcNmxqk2u5a1mr4xdct8PlTJSFTUIVMQGCq0DlrFn79oBfxvNxlAAFYOYCmHZOY1DZqlw/ePcHzWJoyzCh9C2XOG/Sqx8HfRoZOYuGyZhzKSlRYJq4JCXYEpWHZzVoVcRhkrUolAZkgUoAGFLlgAwL+sBY4EDOWsWrW+r+LneFiTw7KV5gB7NzStAtRIIGoAfzGkMXD0ETA1d7GouO9L/5EUKHXPmy3Ye0UC1wlw+j2f1vAMv2Z8riZLnzFuevKGJACgCSBYn3gweOzcMwvs5SUszCvian4mFzkTCmXLKHSQ4LAVDOkE79ISH3SYbYAggggCCCCAIIIIAggggCCCCAXueOGe2wiwASQxoHJAuPN447M4epQk4dFMw9oWDkAqW5oalg3mNo+giITePcpBGIl4qQkkpJC0hVMqgXyh6B6sO7NAK3A8UTiW0BKQOyarPjRAHnHRMJN7fRr8YSl8EyTUTEufeVZmd718B6Whgw2Ms5tf1p5fXgDCogjtFdisElSnUXB0/ntGv7+GuW3/j+TELFYt6i/aoN7sL+kBNxs8ZcooPH5RA4X/wBhT/TbX4RCXPUSlId1FqVAGmlqRPwSMilZmcAtpv2t/EBznmAf82YVPQsDQd7Ctz4xd8uYpqULjW9KvfuK67m0L/Ok0ieoAOVuXobUI2/h9XjRy/xBSJhQonMlIIqaaihFy4Hl3gOizsHLU7pBIszONPy6DeghV4xJCS4u7/Peulzfwifi+OFILgs1fIOafB21hYx2NUotZXUKFmrY9wBpQbEwE3htfIAfG/j/AAYj8Iwz4sTSklM09KgKe0lqYilgpHUC35I28MPQC4apFO1P28m837lLhEspKilkoZIIo6qVpt8zAYcAxf3dZTNokFsze7VnLfkUwf8ASQDYgw6ScQlYdKgRuCD8oizsFLUBmDAWLingdDSM5ODSku5I0dRIeAlwPGvP4eMZZ4DKCB4HgCCCCAIIIIAggggCPCI9ggEDj/G/uuIXK9kSOgpIbKBMOWuzKca0jDCYlhUPcnxZyPX0hl4/y2J6Zlsy0gPr07fV4UJCtXsSCX1Bykbe8LGlhATxPIIfWt6f72FIyUsk0BPmdTrXbT5xpYEjTUMHsL1vex7xPwEp2271FP3r/EB6OHKKDkLLZ0nQFqW0rpSEqfisdhT/AMkiZRgtKVaCoLCw0PrHQ/vIBZ/LwMQOL8wSRLKCplKSUuASA9AXA0gOHcW4zOmz8yAol7nMwDuAnNU+PiwjbgpsxS/aK99RD0DbgeQo9bHcw58w43DJw6UFWZQDuhLgBIapIo5NvUQscPxMozwgG4sfC+7Db5QFyjGZ0gOBYHtf+PdNDdoiz5JdgbCzuQbBx4W8T2ibIwvs3qcqgSfJ2pexfq7+eqUHLhwb+ly+tNdab0CJzPnl4MhFCpg+yA5X+1XOpib9nfPEzDGXInKK5C6ZiSchIcMTQh7jYRH4s8yYE/pTXzFbXLADypFDOwOQlKsrXQ7JJBcNQio9KjeA+jpE+gdnFqu58zHqJxbYnwDDXw+cJXI3GPayEOqssezJqHZ8pclnbdxrWGqVNAo5pUvX1fXua7CAs5dqVDDv+8elThrm7N6do0Jngi+n12HnGcmbmGjg+NfKkBuTM3/14xtjUU1r+5jYDpAewQQQBBBBAEEEEAQR5mjxUwC8BQ858wfdcOpQ99XSmttSfSOW8jYhRVNkl2pMDqepJzHzJzUYX8Y6TzDymMdNSZiimWlJAygFSszOXUGSNrnwjyfwqTgpSZcmWwK0uSXJJLOpRqrwts0BWS5TGtKWI7fA94t+EqFd/wBm+vR6PGvE4cXavp3jHCTSksBQ/AguxPrAVnMnJicTNzqXMSyQAApQTc3yl4UuIcn4RJBnGclqv7RVPBXxbvHVUKB/h+3jSK7iPLSZ46lav06atX/MBx/FcFwSgSZkxdKOpahQaFmApeK7DcCTLmDIzvSlQ28dSn/ZxJSQpzTQqJc994oeI8CEskmmwdzftV/I6QFbNLnLowdP+Xc37OC1bR6klKM1DQvS+gtaztoxvWMUzAakhk1ez6eJHh4XNdBn5qpolLZSanZ8tmLjy1eA9yKM91OxRdmDClQ9KV7d4z4/w38NKy4yHR/dO5GgPy0as3ByGXLJDkBQfuw/cftF9xLhg+7zCP8A41P6E/OnkICg5AxpE9SaFMxNWp1IrU6EgtQ6bx0yXVBY21v8iG9R5xyHl/F+ymylEEBKwkuFVS4SL1tWh3jrGCxSmqkAC2/oTR/7f5gJ8gKv2tR/JyzeDeMTpJF3fav8U9IrJM27gXPvUrcO5f1r2ifKWTt9dzX4QEkKpS/aresbQfGNCC2prfbyjalQdneA2QQQQBBBBAeGMVKI2MeKd+0BIGkBi4sK+cR56yVJToamn5Rdydyw9Y9xeICdw3YfD+Yp8Xj15ZikqYZVFwASMoLAlRI+HxdgYZCnrCxzgCrIlIrnBrbpr+3zjmEv7SuJ4dYTnRPByslctId71lsfM21jo3A+PyuIoJyGVOQAVyyQWCrEKHvI70+ThbSTmQFN49moflEabKq4LK330r3rfvG7ArKS2igFJ9WV+x84zxGF1vt6wFZOxKpZq4+AJbz2t27x7/8A1SUJ6lVFhvT41+tpwX+pvOtg2uvftGjFcHlrqQKnvtsKXgF3iPO5LsFF9Gb/AEHEKfEuMKWTmLB7UFL2Hr6Q6Y3laUR0rV4BdLG9bf7hVn8tJQe7kuX87m/1rAUGYrURl6L7lg1yLttsHixw6DapD0Bq/g2oHnTSx3zsB7MM2ruDQ6VYfTjWsZSMOsrEqXVSm+Bpm1buTqzQFnwDAe0z5RQJADCyn6ezhm8oaJaXw0wGv4agQ2ySCNrv8Im8F4AMNIyl1GpJ3UQz9rCMeLyPZYWctVcslZ3qEmA4xKWHBAqANQBQA6a9JpX3R/56FwHnMZss45V3zWQXuamimuNTaOay15quFMa9QIoFUe3x09GLE4LMhLAF0sQK9WXUKvc1BdszvSA6oFbkBw9O+yf3p4xLkzdya0FHPataeXnHKMLxWdILy1EDNVCiSktQFiWFCA4O1oeuD8we3/LlV5F7hqs5o/VvANEtBIcmtKjRu9T8omS4hYSYSmj+Lua/D4mJktR+r/KA2QQQQBGKlf7jKMJi2gMJZ6tHPyjyatqxhNdnct9U38hFTxPiKQOp0gXdmLDVwRSA24kgAk1c10to/j3vSkL/ABucEyJpclkqGZwTa+YVo9yDc7xU8T5tShTIQVFqkKpWzBNVMDozk+EK/FeZZ00KSCAwIckgkM5op7EgXIrq0AtYwAz0flcu9C9dh4Vb/TzyscmMw5QelYXLUSwzgy1KPixANf2hJw2EKigijkpIe5dy4Ft2uGezkNs/CJ9kgkOpJQoA5aswb3SSK/lvWA6HxIKlS5KxQJWEH+1dK9szeoixk4oKSf3+EUXBx7bCqwswmqQqSpRBK5ajmCQTUlCnR4BMQ5U9UslJUQQWINKNmt/nz1gGUy2p6NTSNK0K8KmtRVwNB5+ke4fiAWh+w8RSMVzsxAFVGzV9PXeAhz5wILvShrrYOLRR49QIJa3YnW/l8b0hgHAZ0z/6xuan0F/hEqXynIl9Ux1t+o09BcwCDhMDNnOUpDfrZkgM4Aap3pWlW0cuUOWUSx7Up6lWKgHLOyjt2T+XxiZKwomrZIaWHBYMBX3QBr+o6UEe8W5ywmD6Zs1Oe3s09S62on3fNoC5nyn01f8AxCv9o04S8BNzFgoBOmpG/Z+1ateKpf22Ya6ZE9QBZyEp86qt3hb5z+0GVjpSESkTE1zELSzBObVJLVZjtAKqASoC5URUVLKsakEkpDZSdr0Zwky/xUDqdLuWDuxTlIajFXk1HBhW4KknEJpYOXbpYkCgB/Td6hzVmh2wMqp0Io7NfpZnNTXdj4CAjT+EOyk7hLAXObO4OtxSlTG/DcNKVAgOEkN2AdZINaBKhS4PrE8ggJBFyDlBqwDu7UCqUNKdotMNhmDP+YBx2Cg42LIFi1bQF3wefnRW+pLkHY1NaRaS0aO7aWb0pFVgJSQoKFHAzB6VAIp9NF0iAyggggCMFJFzpGceKEBonnKlwH+Ec/5jmqUvLloVU31BDgs3VSn7w/YuYyfA+P0e0InFBnWSSAHDduosXNCq3a12Ygpp4dnYH3C9GIagJKqBSiQKDVxu0Rcbw8spdOlIABopyS1SA5GwcJcaw3/dP6gwJJd/3Fq0BIJuTFfxvBZJJJIqU0po9Hck92ptsQScGplgEMxeqmcM4BBY6Cjb0cOlzSlSpQZQCSm5I6gKjUMKa66mFaTJdYqbNcWJZ/eAqb0/KD1UTDXLmMkISDRJJBAYkUBDM+lWV40gLTgc0TOGrWyFTJJyjN1JASsKBIetK3iwxapJQgzETfaUDOlK5hsNQS5FAB2in5HxSUYudIUBknoSoBiwVVnzAVO2lIbcfgZhImLnJlIlsEkoBIADKWSsslRahY0bWAriuUhypKJAIISGVOmqys7AdLgsLKcxuwuf2RUkTBkLomKl+xXM3SULq1dWT2EacRh5olqmkqCU+5RKF5MyNksFEpJFNQC702FJlSylRnKykJypWtSipQJASSrswelSS0BaYDmhJZM38M7qGRKj2Ci4PbvciI/M3OeEwqVGbMByhylHUu7eA8yLHaE/icxS5S/vC0GWlJ6SlwSCQpZVMfMQ+UWBIeuVo5vjZisXNDJKZSSGSAzgBnISX92xbsTeAv8Ai/POM4gRJkNhZDgZJammqRmyHMsfEJa8YSuXpaQnMhspUCqpKWKkklbZVFlAu5PT2eJfD8NTpCi7gBjU0BUWLBR6VEBSbUIYxJM8I6syXf3nF3YElJP5Q4danDggGA8XhUJzBgQBYArCim5SwJKquKKBcirUpsVhkVCaUckE7WIf3hUNmB3S7Rvx3ESVVBAuQSxUzWDNVgxKKbxAXPVOmIQC6s2jUSN/eaqhqdgKgQFpyzgyh5ocFZDuRlIqq7AXqXZy20NuCkZEsOrsSxtUgmwar9xZjFemQUMg0YJCgPdJoQHNXBoRW/jFxw7Ckuqw8jYksH773IUTQKcJ3DuHZjmF61N3Z/IJJTT+ojSLeRw8ihc/Mv0I7bq8zHuAlgMEjL49q6aJckk3UrtFqmjMANvptBWu8BrRLqGFMxc6MlOX0r8Imy6CMGB8Kfz8YyQgi5f+YDOCCCAI8JaPY8IgIOPICeqjFn8dWP7xRY/AiYzuLGjVINya7UAc10hgmSQCwe7mju9Ijrw5qrV2q3xNAddxAVP3PRyCKtUeRAclzpS1hC9zjhf+MqoIBS4BBq5NWLP4qJf4NWIQBcsAGq9W7Ctty3bWKPj0gKw8xANMoZgcqRW4ACR6GA5/hpRzCoOyTm8qkgMRShrWwBZgws7MWoSxsQC4DAgJZWTwSxa5EUMkKBKLhTE9P62tUEvoWrQ1pFnhTV1mmZOUZS5ro7h3JLFRNC5JMBC4hLmSVIny0EKQQuh94AilFEmhGgDgx1gYhOMkySGKZmVSmrQVUPM9PgTCGiWlQIUggEC4llLlQANdXN/Bolcl8UGDnexUp5E0/h1LIU5DVZtoB7xScypaTYzCo+EtyH/9ZYhYhTSyosM6lTCTQJRYP/5r5xPxyulfdgDp1Up6xyz7T+bVEHCSjlDAKIBJU9BLDA+J7ADWAU+aeYlYvEKkynMkLZh+csQ76agA7B43SAiQQkLSohyyCmhAcpS+pNylwFZq1jDgPJSyEqmzDICiSyX9pQ0GYMADWiWFLw78F5UwcmqAH1UTmO+U60o75R4wCtMmTppPs5cwggDMpAl2qp1LZQYqJDZi7h2it43iMShWWahUmzAEgEvmACkhlHXqLVUNhHV8PhUgJy0F6hz2YAeIejAe8Y0Y7hKJyClVUqSSxDgklqDv+oMKXVeA43P4gpmSh1LIDEIUz0oElnJfv4Q68D4YnCysxYzCwIW7k6ABQHc0O4JD5TO4RyJJkTFTJZUvM7AmgHnUh3Gagoa1Y3OG4V7RYUl8o90DptTNWgAe9G8WTARuEcPJT1A5ieoZfSgL7hgQT4dQa+G4ADqFWA0BJGyWAGwBsWDMlIBMNgMoyixZ7uabXI0D3fRN7fCYXLWpOz1BO+6tz2AEB6nD0Ds5uBYVt/aPiYmFP7/QjFAIo1Lf58I3QGvI/Y382jYBBGKCdQ0BlBBBAEEEEBiUh3iLODqBA87fH+ImRrmIpSAq8SGOZJD27h60P5RTWK7iUoqQXAJIID3qNMwPqEgRbzUOSQ+2wBG21dgYjTyNCxepLgHNr1Gt+/gIDi09RlLUQkBOjnMWT7yirTvsCXNSFSsJiWCFpRMS7F0pASXsxfNbQAGl1aPyuXJKpiitAId0hQolT3ysx3FCAe8a5+CCQUoLrIqo5Q2oAKXN6hgW2tALuH4kFZkplzCGTuACasU5aFgbHVjvGC5smYXqDV3Ckpc0bKSQCAx21EX8zhpcEVUBQ9Q2J90kAOAPJ30iNOwqfZkqLkglfWopFS6iQgHMHoVJbbeA24bmpX3NQW3tJbJoScwUPw1/+hR+x2im5d5OAPt5rmbMcnVnJIYaBhY3fakSsDy+At2Hs7AEkADXMVElzUMKDzhpk4YgUoAL5RRtEJpQ3rVxaAqUcui2VJr1EqUCXv1E60oEmkZr4UkdCQFLIr0pAQGoosAM2iQX3te3RKS4qovQO7nwNWpRg4pcRlKQlBCUJSRU5amuqlKzGuliS19gjYbh5QAlJ6WYAqzFmN1OfNWuwjIcPNVdgHu9XLAOS7Nse94tlINTluLdNRudhsLx7hsIo1VQXat//VS43+MBTpwQHe2Z6kPoSelKe59CItsDgwEm++1TZs3zV5ARJRJSHoSKVdy/nRPiaxLlSU1p9b9z3gNSMLlFRWtu96mviTUxJlIbRhpGaUx7AEEEEAQQQQBBBBAEEEEAQEQQQEGesVIBeoBF6adh/ERpZuKu9d7Dbq8yRfSLbLEZWHYggOf5+EBV/dAkWB2AABJetv58SYgTsKpyoAVNiBropRJBJpTZqRdrTmVWzksa2ozD9z/iNMBcU/KQDlGt627AJBJaAqDhqEKIJZyzUB3NwCO2sQ8Tg1LXkIOQBy2tPdcgs1y16Ui6Vggs0GYC4qB4ePc22eJacE7CrDtc7qD+6NtdYCqwmDNFElLWAs2jP8D42FDayMNQHSrK1G7ZRV4lolPqbswavpb1aN0qRqX+uwp5wEJGGzBjnIGh7C3+DHqcKEOw+D+N96W2ieZVQ+lv9bwJluC9a9oCJMJ/LQnUB33t/IEbjKo5AcWD28/jSNgkkGhp6kn+I2gQEQ1S1M12AFP/AND5xIkIau59Y2QQBBBBAEEEEAQQQQBBBBAEEEEAQQQQBA0EEBgqVtSNUyW5Grdq+p/aJEeZYDRKwgD6u59Y2eyGlP42jZBAYoQBYN4RlBBAeFMewQQBBBBAEEEEAQQQQBBBBAEEEEAQQQ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573016"/>
            <a:ext cx="2304256" cy="2994363"/>
          </a:xfrm>
          <a:prstGeom prst="rect">
            <a:avLst/>
          </a:prstGeom>
        </p:spPr>
      </p:pic>
    </p:spTree>
    <p:extLst>
      <p:ext uri="{BB962C8B-B14F-4D97-AF65-F5344CB8AC3E}">
        <p14:creationId xmlns:p14="http://schemas.microsoft.com/office/powerpoint/2010/main" val="41700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4991"/>
            <a:ext cx="8229600" cy="1143000"/>
          </a:xfr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Lingue in Europa</a:t>
            </a:r>
            <a:endParaRPr lang="it-IT" dirty="0"/>
          </a:p>
        </p:txBody>
      </p:sp>
      <p:sp>
        <p:nvSpPr>
          <p:cNvPr id="3" name="Segnaposto contenuto 2"/>
          <p:cNvSpPr>
            <a:spLocks noGrp="1"/>
          </p:cNvSpPr>
          <p:nvPr>
            <p:ph idx="1"/>
          </p:nvPr>
        </p:nvSpPr>
        <p:spPr/>
        <p:txBody>
          <a:bodyPr>
            <a:normAutofit/>
          </a:bodyPr>
          <a:lstStyle/>
          <a:p>
            <a:pPr algn="just"/>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traduce opere dal tedesco</a:t>
            </a:r>
            <a:r>
              <a:rPr lang="it-IT" dirty="0">
                <a:latin typeface="Times New Roman" pitchFamily="18" charset="0"/>
                <a:cs typeface="Times New Roman" pitchFamily="18" charset="0"/>
              </a:rPr>
              <a:t>.</a:t>
            </a:r>
            <a:r>
              <a:rPr lang="it-IT" dirty="0" smtClean="0">
                <a:latin typeface="Times New Roman" pitchFamily="18" charset="0"/>
                <a:cs typeface="Times New Roman" pitchFamily="18" charset="0"/>
              </a:rPr>
              <a:t> Il tedesco era allora la lingua della cultura centro-europea. La potenza prussiana, vincitrice sull’Austria a </a:t>
            </a:r>
            <a:r>
              <a:rPr lang="it-IT" dirty="0" err="1" smtClean="0">
                <a:latin typeface="Times New Roman" pitchFamily="18" charset="0"/>
                <a:cs typeface="Times New Roman" pitchFamily="18" charset="0"/>
              </a:rPr>
              <a:t>Sadowa</a:t>
            </a:r>
            <a:r>
              <a:rPr lang="it-IT" dirty="0" smtClean="0">
                <a:latin typeface="Times New Roman" pitchFamily="18" charset="0"/>
                <a:cs typeface="Times New Roman" pitchFamily="18" charset="0"/>
              </a:rPr>
              <a:t> nel 1866 grazie ai nuovi fucili a retrocarica che consentivano la carica da posizione prona, aveva poi umiliato il desiderio di </a:t>
            </a:r>
            <a:r>
              <a:rPr lang="it-IT" i="1" dirty="0" smtClean="0">
                <a:latin typeface="Times New Roman" pitchFamily="18" charset="0"/>
                <a:cs typeface="Times New Roman" pitchFamily="18" charset="0"/>
              </a:rPr>
              <a:t>grandeur</a:t>
            </a:r>
            <a:r>
              <a:rPr lang="it-IT" dirty="0" smtClean="0">
                <a:latin typeface="Times New Roman" pitchFamily="18" charset="0"/>
                <a:cs typeface="Times New Roman" pitchFamily="18" charset="0"/>
              </a:rPr>
              <a:t> di Napoleone III nella battaglia di </a:t>
            </a:r>
            <a:r>
              <a:rPr lang="it-IT" dirty="0" err="1" smtClean="0">
                <a:latin typeface="Times New Roman" pitchFamily="18" charset="0"/>
                <a:cs typeface="Times New Roman" pitchFamily="18" charset="0"/>
              </a:rPr>
              <a:t>Sedan</a:t>
            </a:r>
            <a:r>
              <a:rPr lang="it-IT" dirty="0" smtClean="0">
                <a:latin typeface="Times New Roman" pitchFamily="18" charset="0"/>
                <a:cs typeface="Times New Roman" pitchFamily="18" charset="0"/>
              </a:rPr>
              <a:t> nel 1870. L’influenza francese era stata confinata a ovest del Reno.</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32048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Le battaglie che fecero l’Europa</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276872"/>
            <a:ext cx="3384376" cy="2558588"/>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744" y="2471478"/>
            <a:ext cx="3807680" cy="2469552"/>
          </a:xfrm>
          <a:prstGeom prst="rect">
            <a:avLst/>
          </a:prstGeom>
        </p:spPr>
      </p:pic>
      <p:sp>
        <p:nvSpPr>
          <p:cNvPr id="6" name="Rettangolo 5"/>
          <p:cNvSpPr/>
          <p:nvPr/>
        </p:nvSpPr>
        <p:spPr>
          <a:xfrm>
            <a:off x="971600" y="5373216"/>
            <a:ext cx="27363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Battaglia di </a:t>
            </a:r>
            <a:r>
              <a:rPr lang="it-IT" dirty="0" err="1" smtClean="0"/>
              <a:t>Sadowa</a:t>
            </a:r>
            <a:endParaRPr lang="it-IT" dirty="0" smtClean="0"/>
          </a:p>
          <a:p>
            <a:pPr algn="ctr"/>
            <a:r>
              <a:rPr lang="it-IT" dirty="0" smtClean="0"/>
              <a:t>1866</a:t>
            </a:r>
            <a:endParaRPr lang="it-IT" dirty="0"/>
          </a:p>
        </p:txBody>
      </p:sp>
      <p:sp>
        <p:nvSpPr>
          <p:cNvPr id="7" name="Rettangolo 6"/>
          <p:cNvSpPr/>
          <p:nvPr/>
        </p:nvSpPr>
        <p:spPr>
          <a:xfrm>
            <a:off x="5364088" y="5373216"/>
            <a:ext cx="25202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Battaglia di </a:t>
            </a:r>
            <a:r>
              <a:rPr lang="it-IT" dirty="0" err="1" smtClean="0"/>
              <a:t>Sedan</a:t>
            </a:r>
            <a:endParaRPr lang="it-IT" dirty="0" smtClean="0"/>
          </a:p>
          <a:p>
            <a:pPr algn="ctr"/>
            <a:r>
              <a:rPr lang="it-IT" dirty="0" smtClean="0"/>
              <a:t>1870</a:t>
            </a:r>
            <a:endParaRPr lang="it-IT" dirty="0"/>
          </a:p>
        </p:txBody>
      </p:sp>
    </p:spTree>
    <p:extLst>
      <p:ext uri="{BB962C8B-B14F-4D97-AF65-F5344CB8AC3E}">
        <p14:creationId xmlns:p14="http://schemas.microsoft.com/office/powerpoint/2010/main" val="13278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ou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normAutofit fontScale="90000"/>
          </a:bodyPr>
          <a:lstStyle/>
          <a:p>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tipo di vocabolario esperanto</a:t>
            </a:r>
            <a:b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(1905) </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09018" y="2410570"/>
            <a:ext cx="4525963" cy="3394472"/>
          </a:xfrm>
        </p:spPr>
      </p:pic>
    </p:spTree>
    <p:extLst>
      <p:ext uri="{BB962C8B-B14F-4D97-AF65-F5344CB8AC3E}">
        <p14:creationId xmlns:p14="http://schemas.microsoft.com/office/powerpoint/2010/main" val="1628472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normAutofit fontScale="90000"/>
          </a:bodyPr>
          <a:lstStyle/>
          <a:p>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tipo di vocabolario esperanto</a:t>
            </a:r>
            <a:b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(1905) </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09018" y="2410570"/>
            <a:ext cx="4525963" cy="3394472"/>
          </a:xfrm>
        </p:spPr>
      </p:pic>
    </p:spTree>
    <p:extLst>
      <p:ext uri="{BB962C8B-B14F-4D97-AF65-F5344CB8AC3E}">
        <p14:creationId xmlns:p14="http://schemas.microsoft.com/office/powerpoint/2010/main" val="1751686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60000"/>
              <a:lumOff val="40000"/>
            </a:schemeClr>
          </a:solidFill>
        </p:spPr>
        <p:txBody>
          <a:bodyPr/>
          <a:lstStyle/>
          <a:p>
            <a:r>
              <a:rPr lang="it-IT" dirty="0" smtClean="0">
                <a:latin typeface="Times New Roman" panose="02020603050405020304" pitchFamily="18" charset="0"/>
                <a:cs typeface="Times New Roman" panose="02020603050405020304" pitchFamily="18" charset="0"/>
              </a:rPr>
              <a:t>La lingua di </a:t>
            </a:r>
            <a:r>
              <a:rPr lang="it-IT" dirty="0" err="1" smtClean="0">
                <a:latin typeface="Times New Roman" panose="02020603050405020304" pitchFamily="18" charset="0"/>
                <a:cs typeface="Times New Roman" panose="02020603050405020304" pitchFamily="18" charset="0"/>
              </a:rPr>
              <a:t>Pigafetta</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pPr algn="just"/>
            <a:r>
              <a:rPr lang="it-IT" sz="3600" dirty="0" smtClean="0">
                <a:latin typeface="Times New Roman" panose="02020603050405020304" pitchFamily="18" charset="0"/>
                <a:cs typeface="Times New Roman" panose="02020603050405020304" pitchFamily="18" charset="0"/>
              </a:rPr>
              <a:t>Il cosiddetto italiano standard come noi lo conosciamo come lingua volgare, con inizio nel ‘300</a:t>
            </a:r>
            <a:r>
              <a:rPr lang="it-IT" sz="3600" dirty="0">
                <a:latin typeface="Times New Roman" panose="02020603050405020304" pitchFamily="18" charset="0"/>
                <a:cs typeface="Times New Roman" panose="02020603050405020304" pitchFamily="18" charset="0"/>
              </a:rPr>
              <a:t>, </a:t>
            </a:r>
            <a:r>
              <a:rPr lang="it-IT" sz="3600" dirty="0" smtClean="0">
                <a:latin typeface="Times New Roman" panose="02020603050405020304" pitchFamily="18" charset="0"/>
                <a:cs typeface="Times New Roman" panose="02020603050405020304" pitchFamily="18" charset="0"/>
              </a:rPr>
              <a:t>due secoli dopo, ai tempi </a:t>
            </a:r>
            <a:r>
              <a:rPr lang="it-IT" sz="3600" dirty="0">
                <a:latin typeface="Times New Roman" panose="02020603050405020304" pitchFamily="18" charset="0"/>
                <a:cs typeface="Times New Roman" panose="02020603050405020304" pitchFamily="18" charset="0"/>
              </a:rPr>
              <a:t>del </a:t>
            </a:r>
            <a:r>
              <a:rPr lang="it-IT" sz="3600" dirty="0" err="1" smtClean="0">
                <a:latin typeface="Times New Roman" panose="02020603050405020304" pitchFamily="18" charset="0"/>
                <a:cs typeface="Times New Roman" panose="02020603050405020304" pitchFamily="18" charset="0"/>
              </a:rPr>
              <a:t>Pigafetta</a:t>
            </a:r>
            <a:r>
              <a:rPr lang="it-IT" sz="3600" dirty="0" smtClean="0">
                <a:latin typeface="Times New Roman" panose="02020603050405020304" pitchFamily="18" charset="0"/>
                <a:cs typeface="Times New Roman" panose="02020603050405020304" pitchFamily="18" charset="0"/>
              </a:rPr>
              <a:t>, non era affatto comune all’intera penisola; la versione della sua «Relazione del primo viaggio intorno al mondo» è in vicentino, con numerose parole miste di spagnolo e portoghese.</a:t>
            </a: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260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60000"/>
              <a:lumOff val="40000"/>
            </a:schemeClr>
          </a:solidFill>
        </p:spPr>
        <p:txBody>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lingua di </a:t>
            </a:r>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254928" y="2220036"/>
            <a:ext cx="4952338" cy="3714253"/>
          </a:xfrm>
        </p:spPr>
      </p:pic>
    </p:spTree>
    <p:extLst>
      <p:ext uri="{BB962C8B-B14F-4D97-AF65-F5344CB8AC3E}">
        <p14:creationId xmlns:p14="http://schemas.microsoft.com/office/powerpoint/2010/main" val="1906688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60000"/>
              <a:lumOff val="40000"/>
            </a:schemeClr>
          </a:solidFill>
        </p:spPr>
        <p:txBody>
          <a:bodyPr/>
          <a:lstStyle/>
          <a:p>
            <a:r>
              <a:rPr lang="it-IT"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Lingue in Europa</a:t>
            </a:r>
            <a:endParaRPr lang="it-IT" dirty="0"/>
          </a:p>
        </p:txBody>
      </p:sp>
      <p:sp>
        <p:nvSpPr>
          <p:cNvPr id="3" name="Segnaposto contenuto 2"/>
          <p:cNvSpPr>
            <a:spLocks noGrp="1"/>
          </p:cNvSpPr>
          <p:nvPr>
            <p:ph idx="1"/>
          </p:nvPr>
        </p:nvSpPr>
        <p:spPr/>
        <p:txBody>
          <a:bodyPr/>
          <a:lstStyle/>
          <a:p>
            <a:pPr algn="just"/>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non parla </a:t>
            </a:r>
            <a:r>
              <a:rPr lang="it-IT" dirty="0" smtClean="0">
                <a:latin typeface="Times New Roman" panose="02020603050405020304" pitchFamily="18" charset="0"/>
                <a:cs typeface="Times New Roman" panose="02020603050405020304" pitchFamily="18" charset="0"/>
              </a:rPr>
              <a:t>di lingue europee da lui conosciute, </a:t>
            </a:r>
            <a:r>
              <a:rPr lang="it-IT" dirty="0" smtClean="0">
                <a:latin typeface="Times New Roman" panose="02020603050405020304" pitchFamily="18" charset="0"/>
                <a:cs typeface="Times New Roman" panose="02020603050405020304" pitchFamily="18" charset="0"/>
              </a:rPr>
              <a:t>eppure certamente conosce lo spagnolo, il portoghese; non cita interpreti nei suoi viaggi in Spagna, Portogallo, Italia, </a:t>
            </a:r>
            <a:r>
              <a:rPr lang="it-IT" dirty="0" smtClean="0">
                <a:latin typeface="Times New Roman" panose="02020603050405020304" pitchFamily="18" charset="0"/>
                <a:cs typeface="Times New Roman" panose="02020603050405020304" pitchFamily="18" charset="0"/>
              </a:rPr>
              <a:t>Francia.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936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solidFill>
              <a:srgbClr val="00B0F0"/>
            </a:solidFill>
          </a:ln>
        </p:spPr>
        <p:txBody>
          <a:bodyPr>
            <a:normAutofit/>
          </a:bodyPr>
          <a:lstStyle/>
          <a:p>
            <a:r>
              <a:rPr lang="it-IT" sz="4000" b="1" dirty="0" err="1"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r>
              <a:rPr lang="it-IT" sz="40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 fronte alle lingue</a:t>
            </a:r>
            <a:endParaRPr lang="it-IT" sz="4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pPr algn="just"/>
            <a:r>
              <a:rPr lang="it-IT" sz="4000" dirty="0" err="1" smtClean="0">
                <a:latin typeface="Times New Roman" panose="02020603050405020304" pitchFamily="18" charset="0"/>
                <a:cs typeface="Times New Roman" panose="02020603050405020304" pitchFamily="18" charset="0"/>
              </a:rPr>
              <a:t>Pigafetta</a:t>
            </a:r>
            <a:r>
              <a:rPr lang="it-IT" sz="4000" dirty="0" smtClean="0">
                <a:latin typeface="Times New Roman" panose="02020603050405020304" pitchFamily="18" charset="0"/>
                <a:cs typeface="Times New Roman" panose="02020603050405020304" pitchFamily="18" charset="0"/>
              </a:rPr>
              <a:t> ha massimo rispetto per le lingue dei popoli che incontra, tanto che ne comincia a scrivere qualche succinto vocabolario; per la lingua del </a:t>
            </a:r>
            <a:r>
              <a:rPr lang="it-IT" sz="4000" dirty="0" err="1" smtClean="0">
                <a:latin typeface="Times New Roman" panose="02020603050405020304" pitchFamily="18" charset="0"/>
                <a:cs typeface="Times New Roman" panose="02020603050405020304" pitchFamily="18" charset="0"/>
              </a:rPr>
              <a:t>Verzin</a:t>
            </a:r>
            <a:r>
              <a:rPr lang="it-IT" sz="4000" dirty="0" smtClean="0">
                <a:latin typeface="Times New Roman" panose="02020603050405020304" pitchFamily="18" charset="0"/>
                <a:cs typeface="Times New Roman" panose="02020603050405020304" pitchFamily="18" charset="0"/>
              </a:rPr>
              <a:t> (Brasile), per quella dei Patagoni, per quella dei «giganti malesi».</a:t>
            </a:r>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685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8229600" cy="1143000"/>
          </a:xfrm>
          <a:solidFill>
            <a:srgbClr val="00B0F0"/>
          </a:solidFill>
        </p:spPr>
        <p:txBody>
          <a:bodyPr>
            <a:normAutofit fontScale="90000"/>
          </a:bodyPr>
          <a:lstStyle/>
          <a:p>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ocabolario dell’isola di </a:t>
            </a:r>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Mactan</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(Filippine)</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89847"/>
            <a:ext cx="6034617" cy="4525963"/>
          </a:xfrm>
        </p:spPr>
      </p:pic>
    </p:spTree>
    <p:extLst>
      <p:ext uri="{BB962C8B-B14F-4D97-AF65-F5344CB8AC3E}">
        <p14:creationId xmlns:p14="http://schemas.microsoft.com/office/powerpoint/2010/main" val="209331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9"/>
            <a:ext cx="7844408" cy="1512168"/>
          </a:xfrm>
        </p:spPr>
        <p:style>
          <a:lnRef idx="1">
            <a:schemeClr val="accent3"/>
          </a:lnRef>
          <a:fillRef idx="3">
            <a:schemeClr val="accent3"/>
          </a:fillRef>
          <a:effectRef idx="2">
            <a:schemeClr val="accent3"/>
          </a:effectRef>
          <a:fontRef idx="minor">
            <a:schemeClr val="lt1"/>
          </a:fontRef>
        </p:style>
        <p:txBody>
          <a:bodyPr/>
          <a:lstStyle/>
          <a:p>
            <a:r>
              <a:rPr lang="it-IT" dirty="0" smtClean="0">
                <a:latin typeface="Times New Roman" pitchFamily="18" charset="0"/>
                <a:cs typeface="Times New Roman" pitchFamily="18" charset="0"/>
              </a:rPr>
              <a:t>L’ambiente familiare e sociale di </a:t>
            </a:r>
            <a:r>
              <a:rPr lang="it-IT" dirty="0" err="1" smtClean="0">
                <a:latin typeface="Times New Roman" pitchFamily="18" charset="0"/>
                <a:cs typeface="Times New Roman" pitchFamily="18" charset="0"/>
              </a:rPr>
              <a:t>Zamenhof</a:t>
            </a:r>
            <a:endParaRPr lang="it-IT" dirty="0">
              <a:latin typeface="Times New Roman" pitchFamily="18" charset="0"/>
              <a:cs typeface="Times New Roman" pitchFamily="18" charset="0"/>
            </a:endParaRPr>
          </a:p>
        </p:txBody>
      </p:sp>
      <p:sp>
        <p:nvSpPr>
          <p:cNvPr id="4" name="Sottotitolo 3"/>
          <p:cNvSpPr>
            <a:spLocks noGrp="1"/>
          </p:cNvSpPr>
          <p:nvPr>
            <p:ph type="subTitle" idx="1"/>
          </p:nvPr>
        </p:nvSpPr>
        <p:spPr>
          <a:xfrm>
            <a:off x="539552" y="1916832"/>
            <a:ext cx="8208912" cy="4680520"/>
          </a:xfrm>
        </p:spPr>
        <p:txBody>
          <a:bodyPr>
            <a:normAutofit fontScale="85000" lnSpcReduction="20000"/>
          </a:bodyPr>
          <a:lstStyle/>
          <a:p>
            <a:pPr algn="just"/>
            <a:r>
              <a:rPr lang="it-IT" dirty="0" err="1" smtClean="0">
                <a:solidFill>
                  <a:schemeClr val="tx1"/>
                </a:solidFill>
                <a:latin typeface="Times New Roman" pitchFamily="18" charset="0"/>
              </a:rPr>
              <a:t>Lejzer</a:t>
            </a:r>
            <a:r>
              <a:rPr lang="it-IT" dirty="0" smtClean="0">
                <a:solidFill>
                  <a:schemeClr val="tx1"/>
                </a:solidFill>
                <a:latin typeface="Times New Roman" pitchFamily="18" charset="0"/>
              </a:rPr>
              <a:t> </a:t>
            </a:r>
            <a:r>
              <a:rPr lang="it-IT" dirty="0" err="1" smtClean="0">
                <a:solidFill>
                  <a:schemeClr val="tx1"/>
                </a:solidFill>
                <a:latin typeface="Times New Roman" pitchFamily="18" charset="0"/>
              </a:rPr>
              <a:t>Zamenhof</a:t>
            </a:r>
            <a:r>
              <a:rPr lang="it-IT" dirty="0" smtClean="0">
                <a:solidFill>
                  <a:schemeClr val="tx1"/>
                </a:solidFill>
                <a:latin typeface="Times New Roman" pitchFamily="18" charset="0"/>
              </a:rPr>
              <a:t> nasce a </a:t>
            </a:r>
            <a:r>
              <a:rPr lang="it-IT" dirty="0" err="1" smtClean="0">
                <a:solidFill>
                  <a:schemeClr val="tx1"/>
                </a:solidFill>
                <a:latin typeface="Times New Roman" pitchFamily="18" charset="0"/>
              </a:rPr>
              <a:t>Bjalistok</a:t>
            </a:r>
            <a:r>
              <a:rPr lang="it-IT" dirty="0" smtClean="0">
                <a:solidFill>
                  <a:schemeClr val="tx1"/>
                </a:solidFill>
                <a:latin typeface="Times New Roman" pitchFamily="18" charset="0"/>
              </a:rPr>
              <a:t> (oggi in Polonia) il 15 dicembre 1859 in una famiglia ebrea di cognome tedesco, trapiantata da generazioni in territorio polacco, al tempo nell’impero zarista. </a:t>
            </a:r>
          </a:p>
          <a:p>
            <a:pPr algn="just"/>
            <a:r>
              <a:rPr lang="it-IT" dirty="0" smtClean="0">
                <a:solidFill>
                  <a:schemeClr val="tx1"/>
                </a:solidFill>
                <a:latin typeface="Times New Roman" pitchFamily="18" charset="0"/>
              </a:rPr>
              <a:t>Il padre è un insegnante di lingue, abbastanza integrato nella struttura statale zarista; predica nel Tempio, ma i suoi testi scolastici sono adottati in molte scuole. È  favorevole all’integrazione degli ebrei nel popolo russo.</a:t>
            </a:r>
          </a:p>
          <a:p>
            <a:pPr algn="just"/>
            <a:r>
              <a:rPr lang="it-IT" dirty="0" smtClean="0">
                <a:solidFill>
                  <a:schemeClr val="tx1"/>
                </a:solidFill>
                <a:latin typeface="Times New Roman" pitchFamily="18" charset="0"/>
              </a:rPr>
              <a:t>Il giovane </a:t>
            </a:r>
            <a:r>
              <a:rPr lang="it-IT" dirty="0" err="1" smtClean="0">
                <a:solidFill>
                  <a:schemeClr val="tx1"/>
                </a:solidFill>
                <a:latin typeface="Times New Roman" pitchFamily="18" charset="0"/>
              </a:rPr>
              <a:t>Lejzer</a:t>
            </a:r>
            <a:r>
              <a:rPr lang="it-IT" dirty="0" smtClean="0">
                <a:solidFill>
                  <a:schemeClr val="tx1"/>
                </a:solidFill>
                <a:latin typeface="Times New Roman" pitchFamily="18" charset="0"/>
              </a:rPr>
              <a:t> è nella fanciullezza un rigoroso osservante della religione ebraica, come suo padre. Scriverà poi che nell’adolescenza aveva abbandonato la religione. </a:t>
            </a:r>
          </a:p>
          <a:p>
            <a:pPr algn="just"/>
            <a:r>
              <a:rPr lang="it-IT" dirty="0" smtClean="0">
                <a:solidFill>
                  <a:schemeClr val="tx1"/>
                </a:solidFill>
                <a:latin typeface="Times New Roman" pitchFamily="18" charset="0"/>
              </a:rPr>
              <a:t>Aggiungerà anche un nome cristiano, </a:t>
            </a:r>
            <a:r>
              <a:rPr lang="it-IT" dirty="0" err="1" smtClean="0">
                <a:solidFill>
                  <a:schemeClr val="tx1"/>
                </a:solidFill>
                <a:latin typeface="Times New Roman" pitchFamily="18" charset="0"/>
              </a:rPr>
              <a:t>Ludwik</a:t>
            </a:r>
            <a:r>
              <a:rPr lang="it-IT" dirty="0" smtClean="0">
                <a:solidFill>
                  <a:schemeClr val="tx1"/>
                </a:solidFill>
                <a:latin typeface="Times New Roman" pitchFamily="18" charset="0"/>
              </a:rPr>
              <a:t>.</a:t>
            </a:r>
          </a:p>
          <a:p>
            <a:endParaRPr lang="it-IT" dirty="0"/>
          </a:p>
        </p:txBody>
      </p:sp>
    </p:spTree>
    <p:extLst>
      <p:ext uri="{BB962C8B-B14F-4D97-AF65-F5344CB8AC3E}">
        <p14:creationId xmlns:p14="http://schemas.microsoft.com/office/powerpoint/2010/main" val="19447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0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10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normAutofit fontScale="90000"/>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L’arte del </a:t>
            </a:r>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parlare (e del mangiare)</a:t>
            </a:r>
            <a:endParaRPr lang="it-IT" dirty="0"/>
          </a:p>
        </p:txBody>
      </p:sp>
      <p:sp>
        <p:nvSpPr>
          <p:cNvPr id="3" name="Segnaposto contenuto 2"/>
          <p:cNvSpPr>
            <a:spLocks noGrp="1"/>
          </p:cNvSpPr>
          <p:nvPr>
            <p:ph idx="1"/>
          </p:nvPr>
        </p:nvSpPr>
        <p:spPr/>
        <p:txBody>
          <a:bodyPr/>
          <a:lstStyle/>
          <a:p>
            <a:pPr algn="just"/>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è molto attento a cosa dicono gli interlocutori nativi che incontra, e raramente si distacca dall’interprete; descrive </a:t>
            </a:r>
            <a:r>
              <a:rPr lang="it-IT" dirty="0" err="1" smtClean="0">
                <a:latin typeface="Times New Roman" panose="02020603050405020304" pitchFamily="18" charset="0"/>
                <a:cs typeface="Times New Roman" panose="02020603050405020304" pitchFamily="18" charset="0"/>
              </a:rPr>
              <a:t>atteggiamen</a:t>
            </a:r>
            <a:r>
              <a:rPr lang="it-IT" dirty="0" smtClean="0">
                <a:latin typeface="Times New Roman" panose="02020603050405020304" pitchFamily="18" charset="0"/>
                <a:cs typeface="Times New Roman" panose="02020603050405020304" pitchFamily="18" charset="0"/>
              </a:rPr>
              <a:t>-ti: come viene formulato l’invito a pranzo, a salire sulle navi, a discendere a terra e visitare le case dei governanti nativi: studia i popoli molto attraverso le abitudini alimentari, che peraltro sembrano veramente eccessive, sia come quantità che come varietà.</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290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 le religioni</a:t>
            </a:r>
            <a:endParaRPr lang="it-IT"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645224"/>
          </a:xfrm>
        </p:spPr>
        <p:txBody>
          <a:bodyPr>
            <a:noAutofit/>
          </a:bodyPr>
          <a:lstStyle/>
          <a:p>
            <a:pPr algn="just"/>
            <a:r>
              <a:rPr lang="it-IT" dirty="0" smtClean="0">
                <a:latin typeface="Times New Roman" panose="02020603050405020304" pitchFamily="18" charset="0"/>
                <a:cs typeface="Times New Roman" panose="02020603050405020304" pitchFamily="18" charset="0"/>
              </a:rPr>
              <a:t>Nonostante che le tesi di Lutero fossero state appese nella cattedrale di Wittenberg già nel 1517 e che già da prima ci fossero movimenti nella Chiesa Romana che ne chiedessero una riforma, </a:t>
            </a:r>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pare non essere toccato dallo scisma protestante: parla con il «re romano» che sarà Carlo V, che pure dovrà affrontare il concilio di Trento, ma appare che nulla lo sfiori su una possibile riforma della Chiesa di Roma.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870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err="1">
                <a:latin typeface="Times New Roman" panose="02020603050405020304" pitchFamily="18" charset="0"/>
                <a:cs typeface="Times New Roman" panose="02020603050405020304" pitchFamily="18" charset="0"/>
              </a:rPr>
              <a:t>Pigafetta</a:t>
            </a:r>
            <a:r>
              <a:rPr lang="it-IT" dirty="0">
                <a:latin typeface="Times New Roman" panose="02020603050405020304" pitchFamily="18" charset="0"/>
                <a:cs typeface="Times New Roman" panose="02020603050405020304" pitchFamily="18" charset="0"/>
              </a:rPr>
              <a:t> e le religioni</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latin typeface="Times New Roman" panose="02020603050405020304" pitchFamily="18" charset="0"/>
                <a:cs typeface="Times New Roman" panose="02020603050405020304" pitchFamily="18" charset="0"/>
              </a:rPr>
              <a:t>Eppure con il 1522 è di nuovo in viaggio tra Spagna e Francia, la sua relazione è tradotta in francese con un edizione del 1526, anno in cui c’è la dieta di Spira, che dà poi il nome protestantesimo, perché i principi elettori luterani protestarono contro Carlo V che non volle ritirare la condanna contro Lutero.</a:t>
            </a:r>
          </a:p>
          <a:p>
            <a:pPr algn="just"/>
            <a:r>
              <a:rPr lang="it-IT" dirty="0" smtClean="0">
                <a:latin typeface="Times New Roman" panose="02020603050405020304" pitchFamily="18" charset="0"/>
                <a:cs typeface="Times New Roman" panose="02020603050405020304" pitchFamily="18" charset="0"/>
              </a:rPr>
              <a:t>Non pare che </a:t>
            </a:r>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abbia mai preso posizione sulla riforma della Chiesa.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877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e le religioni</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pPr algn="just"/>
            <a:r>
              <a:rPr lang="it-IT" sz="4000" dirty="0" smtClean="0">
                <a:latin typeface="Times New Roman" panose="02020603050405020304" pitchFamily="18" charset="0"/>
                <a:cs typeface="Times New Roman" panose="02020603050405020304" pitchFamily="18" charset="0"/>
              </a:rPr>
              <a:t>I popoli incontrati da </a:t>
            </a:r>
            <a:r>
              <a:rPr lang="it-IT" sz="4000" dirty="0" err="1" smtClean="0">
                <a:latin typeface="Times New Roman" panose="02020603050405020304" pitchFamily="18" charset="0"/>
                <a:cs typeface="Times New Roman" panose="02020603050405020304" pitchFamily="18" charset="0"/>
              </a:rPr>
              <a:t>Pigafetta</a:t>
            </a:r>
            <a:r>
              <a:rPr lang="it-IT" sz="4000" dirty="0" smtClean="0">
                <a:latin typeface="Times New Roman" panose="02020603050405020304" pitchFamily="18" charset="0"/>
                <a:cs typeface="Times New Roman" panose="02020603050405020304" pitchFamily="18" charset="0"/>
              </a:rPr>
              <a:t> sono «gentili</a:t>
            </a:r>
            <a:r>
              <a:rPr lang="it-IT" sz="4000" dirty="0" smtClean="0">
                <a:latin typeface="Times New Roman" panose="02020603050405020304" pitchFamily="18" charset="0"/>
                <a:cs typeface="Times New Roman" panose="02020603050405020304" pitchFamily="18" charset="0"/>
              </a:rPr>
              <a:t>», </a:t>
            </a:r>
            <a:r>
              <a:rPr lang="it-IT" sz="4000" dirty="0" smtClean="0">
                <a:latin typeface="Times New Roman" panose="02020603050405020304" pitchFamily="18" charset="0"/>
                <a:cs typeface="Times New Roman" panose="02020603050405020304" pitchFamily="18" charset="0"/>
              </a:rPr>
              <a:t>cioè </a:t>
            </a:r>
            <a:r>
              <a:rPr lang="it-IT" sz="4000" dirty="0" smtClean="0">
                <a:latin typeface="Times New Roman" panose="02020603050405020304" pitchFamily="18" charset="0"/>
                <a:cs typeface="Times New Roman" panose="02020603050405020304" pitchFamily="18" charset="0"/>
              </a:rPr>
              <a:t>pagani;</a:t>
            </a:r>
            <a:endParaRPr lang="it-IT" sz="4000" dirty="0" smtClean="0">
              <a:latin typeface="Times New Roman" panose="02020603050405020304" pitchFamily="18" charset="0"/>
              <a:cs typeface="Times New Roman" panose="02020603050405020304" pitchFamily="18" charset="0"/>
            </a:endParaRPr>
          </a:p>
          <a:p>
            <a:pPr algn="just"/>
            <a:r>
              <a:rPr lang="it-IT" sz="4000" dirty="0">
                <a:latin typeface="Times New Roman" panose="02020603050405020304" pitchFamily="18" charset="0"/>
                <a:cs typeface="Times New Roman" panose="02020603050405020304" pitchFamily="18" charset="0"/>
              </a:rPr>
              <a:t>n</a:t>
            </a:r>
            <a:r>
              <a:rPr lang="it-IT" sz="4000" dirty="0" smtClean="0">
                <a:latin typeface="Times New Roman" panose="02020603050405020304" pitchFamily="18" charset="0"/>
                <a:cs typeface="Times New Roman" panose="02020603050405020304" pitchFamily="18" charset="0"/>
              </a:rPr>
              <a:t>on </a:t>
            </a:r>
            <a:r>
              <a:rPr lang="it-IT" sz="4000" dirty="0" smtClean="0">
                <a:latin typeface="Times New Roman" panose="02020603050405020304" pitchFamily="18" charset="0"/>
                <a:cs typeface="Times New Roman" panose="02020603050405020304" pitchFamily="18" charset="0"/>
              </a:rPr>
              <a:t>vi sono </a:t>
            </a:r>
            <a:r>
              <a:rPr lang="it-IT" sz="4000" dirty="0" smtClean="0">
                <a:latin typeface="Times New Roman" panose="02020603050405020304" pitchFamily="18" charset="0"/>
                <a:cs typeface="Times New Roman" panose="02020603050405020304" pitchFamily="18" charset="0"/>
              </a:rPr>
              <a:t>ebrei;</a:t>
            </a:r>
            <a:endParaRPr lang="it-IT" sz="4000" dirty="0" smtClean="0">
              <a:latin typeface="Times New Roman" panose="02020603050405020304" pitchFamily="18" charset="0"/>
              <a:cs typeface="Times New Roman" panose="02020603050405020304" pitchFamily="18" charset="0"/>
            </a:endParaRPr>
          </a:p>
          <a:p>
            <a:pPr algn="just"/>
            <a:r>
              <a:rPr lang="it-IT" sz="4000" dirty="0">
                <a:latin typeface="Times New Roman" panose="02020603050405020304" pitchFamily="18" charset="0"/>
                <a:cs typeface="Times New Roman" panose="02020603050405020304" pitchFamily="18" charset="0"/>
              </a:rPr>
              <a:t>i</a:t>
            </a:r>
            <a:r>
              <a:rPr lang="it-IT" sz="4000" dirty="0" smtClean="0">
                <a:latin typeface="Times New Roman" panose="02020603050405020304" pitchFamily="18" charset="0"/>
                <a:cs typeface="Times New Roman" panose="02020603050405020304" pitchFamily="18" charset="0"/>
              </a:rPr>
              <a:t>l </a:t>
            </a:r>
            <a:r>
              <a:rPr lang="it-IT" sz="4000" dirty="0" smtClean="0">
                <a:latin typeface="Times New Roman" panose="02020603050405020304" pitchFamily="18" charset="0"/>
                <a:cs typeface="Times New Roman" panose="02020603050405020304" pitchFamily="18" charset="0"/>
              </a:rPr>
              <a:t>tentativo di convertire tutti alla fede cristiana si scontra con una forte penetrazione islamica.</a:t>
            </a:r>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085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L’attività giornalistica</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67544" y="1628800"/>
            <a:ext cx="8229600" cy="4968552"/>
          </a:xfrm>
        </p:spPr>
        <p:txBody>
          <a:bodyPr>
            <a:normAutofit/>
          </a:bodyPr>
          <a:lstStyle/>
          <a:p>
            <a:pPr marL="0" indent="0" algn="just">
              <a:buNone/>
            </a:pP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fu letterato e</a:t>
            </a:r>
          </a:p>
          <a:p>
            <a:pPr marL="0" indent="0" algn="just">
              <a:buNone/>
            </a:pPr>
            <a:r>
              <a:rPr lang="it-IT" dirty="0" smtClean="0">
                <a:latin typeface="Times New Roman" pitchFamily="18" charset="0"/>
                <a:cs typeface="Times New Roman" pitchFamily="18" charset="0"/>
              </a:rPr>
              <a:t> giornalista dal 1889 al</a:t>
            </a:r>
          </a:p>
          <a:p>
            <a:pPr marL="0" indent="0" algn="just">
              <a:buNone/>
            </a:pPr>
            <a:r>
              <a:rPr lang="it-IT" dirty="0" smtClean="0">
                <a:latin typeface="Times New Roman" pitchFamily="18" charset="0"/>
                <a:cs typeface="Times New Roman" pitchFamily="18" charset="0"/>
              </a:rPr>
              <a:t>1895 come redattore del-</a:t>
            </a:r>
          </a:p>
          <a:p>
            <a:pPr marL="0" indent="0" algn="just">
              <a:buNone/>
            </a:pPr>
            <a:r>
              <a:rPr lang="it-IT" dirty="0" smtClean="0">
                <a:latin typeface="Times New Roman" pitchFamily="18" charset="0"/>
                <a:cs typeface="Times New Roman" pitchFamily="18" charset="0"/>
              </a:rPr>
              <a:t>l’unica testata in esperanto:</a:t>
            </a:r>
          </a:p>
          <a:p>
            <a:pPr marL="0" indent="0" algn="just">
              <a:buNone/>
            </a:pPr>
            <a:r>
              <a:rPr lang="it-IT" i="1" dirty="0" smtClean="0">
                <a:latin typeface="Times New Roman" pitchFamily="18" charset="0"/>
                <a:cs typeface="Times New Roman" pitchFamily="18" charset="0"/>
              </a:rPr>
              <a:t>La </a:t>
            </a:r>
            <a:r>
              <a:rPr lang="it-IT" i="1" dirty="0" err="1" smtClean="0">
                <a:latin typeface="Times New Roman" pitchFamily="18" charset="0"/>
                <a:cs typeface="Times New Roman" pitchFamily="18" charset="0"/>
              </a:rPr>
              <a:t>Esperantisto</a:t>
            </a:r>
            <a:r>
              <a:rPr lang="it-IT" i="1" dirty="0" smtClean="0">
                <a:latin typeface="Times New Roman" pitchFamily="18" charset="0"/>
                <a:cs typeface="Times New Roman" pitchFamily="18" charset="0"/>
              </a:rPr>
              <a:t>.</a:t>
            </a:r>
          </a:p>
          <a:p>
            <a:pPr marL="0" indent="0" algn="just">
              <a:buNone/>
            </a:pPr>
            <a:r>
              <a:rPr lang="it-IT" dirty="0">
                <a:latin typeface="Times New Roman" pitchFamily="18" charset="0"/>
                <a:cs typeface="Times New Roman" pitchFamily="18" charset="0"/>
              </a:rPr>
              <a:t>I</a:t>
            </a:r>
            <a:r>
              <a:rPr lang="it-IT" dirty="0" smtClean="0">
                <a:latin typeface="Times New Roman" pitchFamily="18" charset="0"/>
                <a:cs typeface="Times New Roman" pitchFamily="18" charset="0"/>
              </a:rPr>
              <a:t>l primo numero fu trilingue,</a:t>
            </a:r>
          </a:p>
          <a:p>
            <a:pPr marL="0" indent="0" algn="just">
              <a:buNone/>
            </a:pPr>
            <a:r>
              <a:rPr lang="it-IT" dirty="0" smtClean="0">
                <a:latin typeface="Times New Roman" pitchFamily="18" charset="0"/>
                <a:cs typeface="Times New Roman" pitchFamily="18" charset="0"/>
              </a:rPr>
              <a:t>poi solo in esperanto. </a:t>
            </a:r>
            <a:endParaRPr lang="it-IT" dirty="0">
              <a:latin typeface="Times New Roman" pitchFamily="18" charset="0"/>
              <a:cs typeface="Times New Roman"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484784"/>
            <a:ext cx="3409397" cy="5256584"/>
          </a:xfrm>
          <a:prstGeom prst="rect">
            <a:avLst/>
          </a:prstGeom>
        </p:spPr>
      </p:pic>
    </p:spTree>
    <p:extLst>
      <p:ext uri="{BB962C8B-B14F-4D97-AF65-F5344CB8AC3E}">
        <p14:creationId xmlns:p14="http://schemas.microsoft.com/office/powerpoint/2010/main" val="401001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L’attività giornalistica</a:t>
            </a:r>
            <a:endParaRPr lang="it-IT" dirty="0"/>
          </a:p>
        </p:txBody>
      </p:sp>
      <p:sp>
        <p:nvSpPr>
          <p:cNvPr id="3" name="Segnaposto contenuto 2"/>
          <p:cNvSpPr>
            <a:spLocks noGrp="1"/>
          </p:cNvSpPr>
          <p:nvPr>
            <p:ph idx="1"/>
          </p:nvPr>
        </p:nvSpPr>
        <p:spPr>
          <a:xfrm>
            <a:off x="457200" y="1600200"/>
            <a:ext cx="8229600" cy="4997152"/>
          </a:xfrm>
        </p:spPr>
        <p:txBody>
          <a:bodyPr>
            <a:normAutofit fontScale="92500" lnSpcReduction="20000"/>
          </a:bodyPr>
          <a:lstStyle/>
          <a:p>
            <a:pPr marL="0" indent="0" algn="just">
              <a:buNone/>
            </a:pP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scrisse articoli sul movimento e sulla diffusione della lingua e dette largo spazio al genere letterario. Sulle pagine da lui redatte si formò la prima generazione degli autori esperantisti. Dette anche spazio a notizie dal mondo, in un tempo in cui la comunicazione tra i continenti non era così ovvia e rapida.</a:t>
            </a:r>
          </a:p>
          <a:p>
            <a:pPr marL="0" indent="0" algn="just">
              <a:buNone/>
            </a:pPr>
            <a:r>
              <a:rPr lang="it-IT" dirty="0" smtClean="0">
                <a:latin typeface="Times New Roman" pitchFamily="18" charset="0"/>
                <a:cs typeface="Times New Roman" pitchFamily="18" charset="0"/>
              </a:rPr>
              <a:t>Si può tuttavia notare una certa «timidezza» nelle scelte: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traduce dal tedesco, dal francese, dal russo; solo nel primo decennio del XX secolo tradurrà dall’ebraico (la Bibbia), dall’yiddish e dal polacco. Traduce anche </a:t>
            </a:r>
            <a:r>
              <a:rPr lang="it-IT" i="1" dirty="0" smtClean="0">
                <a:latin typeface="Times New Roman" pitchFamily="18" charset="0"/>
                <a:cs typeface="Times New Roman" pitchFamily="18" charset="0"/>
              </a:rPr>
              <a:t>l’Amleto </a:t>
            </a:r>
            <a:r>
              <a:rPr lang="it-IT" dirty="0" smtClean="0">
                <a:latin typeface="Times New Roman" pitchFamily="18" charset="0"/>
                <a:cs typeface="Times New Roman" pitchFamily="18" charset="0"/>
              </a:rPr>
              <a:t>e le </a:t>
            </a:r>
            <a:r>
              <a:rPr lang="it-IT" i="1" dirty="0" smtClean="0">
                <a:latin typeface="Times New Roman" pitchFamily="18" charset="0"/>
                <a:cs typeface="Times New Roman" pitchFamily="18" charset="0"/>
              </a:rPr>
              <a:t>Favole </a:t>
            </a:r>
            <a:r>
              <a:rPr lang="it-IT" dirty="0" smtClean="0">
                <a:latin typeface="Times New Roman" pitchFamily="18" charset="0"/>
                <a:cs typeface="Times New Roman" pitchFamily="18" charset="0"/>
              </a:rPr>
              <a:t>di Andersen, ma servendosi della versione tedesca.</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1707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è anche un giornalista?</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fontScale="92500" lnSpcReduction="20000"/>
          </a:bodyPr>
          <a:lstStyle/>
          <a:p>
            <a:pPr algn="just"/>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è un cronachista: racconta punti-</a:t>
            </a:r>
            <a:r>
              <a:rPr lang="it-IT" dirty="0" err="1" smtClean="0">
                <a:latin typeface="Times New Roman" panose="02020603050405020304" pitchFamily="18" charset="0"/>
                <a:cs typeface="Times New Roman" panose="02020603050405020304" pitchFamily="18" charset="0"/>
              </a:rPr>
              <a:t>gliosamente</a:t>
            </a:r>
            <a:r>
              <a:rPr lang="it-IT" dirty="0" smtClean="0">
                <a:latin typeface="Times New Roman" panose="02020603050405020304" pitchFamily="18" charset="0"/>
                <a:cs typeface="Times New Roman" panose="02020603050405020304" pitchFamily="18" charset="0"/>
              </a:rPr>
              <a:t> dove sta, i punti del globo che ha come meta, dando con precisione longitudine e latitudine; racconta senza dare giudizi, ma evidenzia abitudini strane, ad esempio che un re non debba mai trovarsi ad un livello più basso di un altro personaggio; ma difficilmente dà giudizi su comportamenti poco edificanti, come quello di uccidere gli anziani perché non siano di </a:t>
            </a:r>
            <a:r>
              <a:rPr lang="it-IT" dirty="0" smtClean="0">
                <a:latin typeface="Times New Roman" panose="02020603050405020304" pitchFamily="18" charset="0"/>
                <a:cs typeface="Times New Roman" panose="02020603050405020304" pitchFamily="18" charset="0"/>
              </a:rPr>
              <a:t>peso, o di bruciare la vedova di un dignitario sulla stessa pira. Registra le guerre tra i vari popoli incontrati, senza prendere partito.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974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L’attenzione filologica</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781128"/>
          </a:xfrm>
        </p:spPr>
        <p:txBody>
          <a:bodyPr>
            <a:normAutofit/>
          </a:bodyPr>
          <a:lstStyle/>
          <a:p>
            <a:pPr marL="0" indent="0" algn="just">
              <a:buNone/>
            </a:pPr>
            <a:r>
              <a:rPr lang="it-IT" dirty="0">
                <a:latin typeface="Times New Roman" pitchFamily="18" charset="0"/>
                <a:cs typeface="Times New Roman" pitchFamily="18" charset="0"/>
              </a:rPr>
              <a:t>Entrambi si distinsero per una serie di scelte di vocaboli piuttosto </a:t>
            </a:r>
            <a:r>
              <a:rPr lang="it-IT" dirty="0" smtClean="0">
                <a:latin typeface="Times New Roman" pitchFamily="18" charset="0"/>
                <a:cs typeface="Times New Roman" pitchFamily="18" charset="0"/>
              </a:rPr>
              <a:t>ricercata; ma mentre in </a:t>
            </a:r>
            <a:r>
              <a:rPr lang="it-IT" dirty="0">
                <a:latin typeface="Times New Roman" pitchFamily="18" charset="0"/>
                <a:cs typeface="Times New Roman" pitchFamily="18" charset="0"/>
              </a:rPr>
              <a:t>esperanto, che si basa sulle radici e ha </a:t>
            </a:r>
            <a:r>
              <a:rPr lang="it-IT" dirty="0" smtClean="0">
                <a:latin typeface="Times New Roman" pitchFamily="18" charset="0"/>
                <a:cs typeface="Times New Roman" pitchFamily="18" charset="0"/>
              </a:rPr>
              <a:t>desinenze </a:t>
            </a:r>
            <a:r>
              <a:rPr lang="it-IT" dirty="0">
                <a:latin typeface="Times New Roman" pitchFamily="18" charset="0"/>
                <a:cs typeface="Times New Roman" pitchFamily="18" charset="0"/>
              </a:rPr>
              <a:t>fisse per i diversi generi </a:t>
            </a:r>
            <a:r>
              <a:rPr lang="it-IT" dirty="0" smtClean="0">
                <a:latin typeface="Times New Roman" pitchFamily="18" charset="0"/>
                <a:cs typeface="Times New Roman" pitchFamily="18" charset="0"/>
              </a:rPr>
              <a:t>grammaticali, creare un aggettivo o un verbo da una radice è assolutamente normale e di comprensione immediata, anche se il termine non è mai stato usato prima, non è così in </a:t>
            </a:r>
            <a:r>
              <a:rPr lang="it-IT" dirty="0" smtClean="0">
                <a:latin typeface="Times New Roman" pitchFamily="18" charset="0"/>
                <a:cs typeface="Times New Roman" pitchFamily="18" charset="0"/>
              </a:rPr>
              <a:t>italiano e nemmeno nelle lingue degli indigeni che incontra</a:t>
            </a:r>
            <a:r>
              <a:rPr lang="it-IT" dirty="0">
                <a:latin typeface="Times New Roman" pitchFamily="18" charset="0"/>
                <a:cs typeface="Times New Roman" pitchFamily="18" charset="0"/>
              </a:rPr>
              <a:t>.</a:t>
            </a: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20925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L’arte del parlare</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5069160"/>
          </a:xfrm>
        </p:spPr>
        <p:txBody>
          <a:bodyPr>
            <a:normAutofit fontScale="92500" lnSpcReduction="10000"/>
          </a:bodyPr>
          <a:lstStyle/>
          <a:p>
            <a:pPr marL="0" indent="0" algn="just">
              <a:buNone/>
            </a:pP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non insegnò mai, non fu un didatta, e lasciò agli altri adepti il compito di insegnare la lingua. Non fu neanche un attivista nell’organizzazione locale, a parte i primissimi tempi, non fu mai presidente del gruppo esperantista di Varsavia o dell’Associazione Esperantista Polacca. Tuttavia seppe galvanizzare platee con i suoi discorsi congressuali, sempre improntati alla fratellanza, alla nonviolenza e alla solidarietà, </a:t>
            </a:r>
            <a:r>
              <a:rPr lang="it-IT" dirty="0">
                <a:latin typeface="Times New Roman" pitchFamily="18" charset="0"/>
                <a:cs typeface="Times New Roman" pitchFamily="18" charset="0"/>
              </a:rPr>
              <a:t>valori </a:t>
            </a:r>
            <a:r>
              <a:rPr lang="it-IT" dirty="0" smtClean="0">
                <a:latin typeface="Times New Roman" pitchFamily="18" charset="0"/>
                <a:cs typeface="Times New Roman" pitchFamily="18" charset="0"/>
              </a:rPr>
              <a:t>che, pur con il passare dei decenni, delle mode e delle situazioni geopolitiche e sociali, restano i valori fondamentali della </a:t>
            </a:r>
            <a:r>
              <a:rPr lang="it-IT" dirty="0">
                <a:latin typeface="Times New Roman" pitchFamily="18" charset="0"/>
                <a:cs typeface="Times New Roman" pitchFamily="18" charset="0"/>
              </a:rPr>
              <a:t>comunità </a:t>
            </a:r>
            <a:r>
              <a:rPr lang="it-IT" dirty="0" err="1">
                <a:latin typeface="Times New Roman" pitchFamily="18" charset="0"/>
                <a:cs typeface="Times New Roman" pitchFamily="18" charset="0"/>
              </a:rPr>
              <a:t>esperantofona</a:t>
            </a:r>
            <a:r>
              <a:rPr lang="it-IT" dirty="0">
                <a:latin typeface="Times New Roman" pitchFamily="18" charset="0"/>
                <a:cs typeface="Times New Roman" pitchFamily="18" charset="0"/>
              </a:rPr>
              <a:t>. </a:t>
            </a:r>
          </a:p>
        </p:txBody>
      </p:sp>
    </p:spTree>
    <p:extLst>
      <p:ext uri="{BB962C8B-B14F-4D97-AF65-F5344CB8AC3E}">
        <p14:creationId xmlns:p14="http://schemas.microsoft.com/office/powerpoint/2010/main" val="1337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L’arte del parlare</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1868489"/>
            <a:ext cx="4165797" cy="1897752"/>
          </a:xfrm>
        </p:spPr>
      </p:pic>
      <p:pic>
        <p:nvPicPr>
          <p:cNvPr id="1026" name="Picture 2" descr="C:\Users\Laura\Desktop\LLZ-Paroladoj_kaj_poemo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868489"/>
            <a:ext cx="3024336"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427984" y="4149080"/>
            <a:ext cx="417646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Nel discorso inaugurale del 1906 a Ginevra</a:t>
            </a:r>
          </a:p>
          <a:p>
            <a:pPr algn="ctr"/>
            <a:r>
              <a:rPr lang="it-IT" dirty="0" err="1" smtClean="0"/>
              <a:t>Zamenhof</a:t>
            </a:r>
            <a:r>
              <a:rPr lang="it-IT" dirty="0" smtClean="0"/>
              <a:t> parla dei pogrom in Russia</a:t>
            </a:r>
            <a:endParaRPr lang="it-IT" dirty="0"/>
          </a:p>
        </p:txBody>
      </p:sp>
    </p:spTree>
    <p:extLst>
      <p:ext uri="{BB962C8B-B14F-4D97-AF65-F5344CB8AC3E}">
        <p14:creationId xmlns:p14="http://schemas.microsoft.com/office/powerpoint/2010/main" val="33730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it-IT" dirty="0">
                <a:latin typeface="Times New Roman" pitchFamily="18" charset="0"/>
                <a:cs typeface="Times New Roman" pitchFamily="18" charset="0"/>
              </a:rPr>
              <a:t>L’ambiente familiare e sociale di </a:t>
            </a:r>
            <a:r>
              <a:rPr lang="it-IT" dirty="0" err="1">
                <a:latin typeface="Times New Roman" pitchFamily="18" charset="0"/>
                <a:cs typeface="Times New Roman" pitchFamily="18" charset="0"/>
              </a:rPr>
              <a:t>Zamenhof</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916832"/>
            <a:ext cx="6480720" cy="4680520"/>
          </a:xfrm>
        </p:spPr>
      </p:pic>
    </p:spTree>
    <p:extLst>
      <p:ext uri="{BB962C8B-B14F-4D97-AF65-F5344CB8AC3E}">
        <p14:creationId xmlns:p14="http://schemas.microsoft.com/office/powerpoint/2010/main" val="124077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 posizioni politiche</a:t>
            </a:r>
            <a:endParaRPr lang="it-IT"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marL="0" indent="0" algn="just">
              <a:buNone/>
            </a:pP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ebbe come ispirazione principale la condanna dell’oppressione di un popolo su un altro, come si vede nella sua relazione al Congresso delle Razze, Londra, 26-29 luglio 1911</a:t>
            </a:r>
            <a:r>
              <a:rPr lang="it-IT" dirty="0">
                <a:latin typeface="Times New Roman" pitchFamily="18" charset="0"/>
                <a:cs typeface="Times New Roman" pitchFamily="18" charset="0"/>
              </a:rPr>
              <a:t>. La guerra purtroppo pose fine a queste illusioni, ma </a:t>
            </a:r>
            <a:r>
              <a:rPr lang="it-IT" dirty="0" err="1">
                <a:latin typeface="Times New Roman" pitchFamily="18" charset="0"/>
                <a:cs typeface="Times New Roman" pitchFamily="18" charset="0"/>
              </a:rPr>
              <a:t>Zamenhof</a:t>
            </a:r>
            <a:r>
              <a:rPr lang="it-IT" dirty="0">
                <a:latin typeface="Times New Roman" pitchFamily="18" charset="0"/>
                <a:cs typeface="Times New Roman" pitchFamily="18" charset="0"/>
              </a:rPr>
              <a:t> non rinunciò; </a:t>
            </a:r>
            <a:r>
              <a:rPr lang="it-IT" dirty="0" smtClean="0">
                <a:latin typeface="Times New Roman" pitchFamily="18" charset="0"/>
                <a:cs typeface="Times New Roman" pitchFamily="18" charset="0"/>
              </a:rPr>
              <a:t>una </a:t>
            </a:r>
            <a:r>
              <a:rPr lang="it-IT" dirty="0">
                <a:latin typeface="Times New Roman" pitchFamily="18" charset="0"/>
                <a:cs typeface="Times New Roman" pitchFamily="18" charset="0"/>
              </a:rPr>
              <a:t>sua lettera ai Diplomatici, pubblicata in varie lingue verso la fine del </a:t>
            </a:r>
            <a:r>
              <a:rPr lang="it-IT" dirty="0" smtClean="0">
                <a:latin typeface="Times New Roman" pitchFamily="18" charset="0"/>
                <a:cs typeface="Times New Roman" pitchFamily="18" charset="0"/>
              </a:rPr>
              <a:t>1914, auspicava gli Stati Uniti d’Europa e un tribunale internazionale.</a:t>
            </a:r>
            <a:endParaRPr lang="it-IT" dirty="0">
              <a:latin typeface="Times New Roman" pitchFamily="18" charset="0"/>
              <a:cs typeface="Times New Roman" pitchFamily="18" charset="0"/>
            </a:endParaRPr>
          </a:p>
          <a:p>
            <a:pPr marL="0" indent="0" algn="just">
              <a:buNone/>
            </a:pPr>
            <a:endParaRPr lang="it-IT" dirty="0" smtClean="0">
              <a:latin typeface="Times New Roman" pitchFamily="18" charset="0"/>
              <a:cs typeface="Times New Roman" pitchFamily="18" charset="0"/>
            </a:endParaRPr>
          </a:p>
          <a:p>
            <a:pPr marL="0" indent="0">
              <a:buNone/>
            </a:pPr>
            <a:endParaRPr lang="it-IT" dirty="0"/>
          </a:p>
        </p:txBody>
      </p:sp>
    </p:spTree>
    <p:extLst>
      <p:ext uri="{BB962C8B-B14F-4D97-AF65-F5344CB8AC3E}">
        <p14:creationId xmlns:p14="http://schemas.microsoft.com/office/powerpoint/2010/main" val="57042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Dottrine etico-filosofiche</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781128"/>
          </a:xfrm>
        </p:spPr>
        <p:txBody>
          <a:bodyPr>
            <a:normAutofit fontScale="92500" lnSpcReduction="20000"/>
          </a:bodyPr>
          <a:lstStyle/>
          <a:p>
            <a:pPr marL="0" indent="0" algn="just">
              <a:buNone/>
            </a:pPr>
            <a:r>
              <a:rPr lang="it-IT" dirty="0" smtClean="0">
                <a:latin typeface="Times New Roman" pitchFamily="18" charset="0"/>
                <a:cs typeface="Times New Roman" pitchFamily="18" charset="0"/>
              </a:rPr>
              <a:t>Negli ultimi quindici anni della sua vita, che per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si possono far partire dal </a:t>
            </a:r>
            <a:r>
              <a:rPr lang="it-IT" dirty="0" smtClean="0">
                <a:latin typeface="Times New Roman" pitchFamily="18" charset="0"/>
                <a:cs typeface="Times New Roman" pitchFamily="18" charset="0"/>
              </a:rPr>
              <a:t>1901,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elabora una religione tra il mistico e il generalista, ispirata da un dottore ebreo vissuto a cavallo della nascita di Cristo, </a:t>
            </a:r>
            <a:r>
              <a:rPr lang="it-IT" dirty="0" err="1" smtClean="0">
                <a:latin typeface="Times New Roman" pitchFamily="18" charset="0"/>
                <a:cs typeface="Times New Roman" pitchFamily="18" charset="0"/>
              </a:rPr>
              <a:t>Hillel</a:t>
            </a:r>
            <a:r>
              <a:rPr lang="it-IT" dirty="0" smtClean="0">
                <a:latin typeface="Times New Roman" pitchFamily="18" charset="0"/>
                <a:cs typeface="Times New Roman" pitchFamily="18" charset="0"/>
              </a:rPr>
              <a:t>, quasi una fusione tra tutte le religioni, cogliendo quegli insegnamenti di amore verso il prossimo che sono comuni a tutte le  religioni, al di là della loro esternazione tramite feste e riti. Una </a:t>
            </a:r>
            <a:r>
              <a:rPr lang="it-IT" dirty="0">
                <a:latin typeface="Times New Roman" panose="02020603050405020304" pitchFamily="18" charset="0"/>
                <a:cs typeface="Times New Roman" panose="02020603050405020304" pitchFamily="18" charset="0"/>
              </a:rPr>
              <a:t>religione puramente monoteistica basata sull'amore del prossimo deve essere il sentimento soprannaturale dell'uomo. </a:t>
            </a:r>
          </a:p>
        </p:txBody>
      </p:sp>
    </p:spTree>
    <p:extLst>
      <p:ext uri="{BB962C8B-B14F-4D97-AF65-F5344CB8AC3E}">
        <p14:creationId xmlns:p14="http://schemas.microsoft.com/office/powerpoint/2010/main" val="9157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Dottrina etico-filosofica</a:t>
            </a:r>
            <a:endParaRPr lang="it-IT" dirty="0"/>
          </a:p>
        </p:txBody>
      </p:sp>
      <p:sp>
        <p:nvSpPr>
          <p:cNvPr id="3" name="Segnaposto contenuto 2"/>
          <p:cNvSpPr>
            <a:spLocks noGrp="1"/>
          </p:cNvSpPr>
          <p:nvPr>
            <p:ph idx="1"/>
          </p:nvPr>
        </p:nvSpPr>
        <p:spPr/>
        <p:txBody>
          <a:bodyPr/>
          <a:lstStyle/>
          <a:p>
            <a:pPr marL="0" indent="0" algn="just">
              <a:buNone/>
            </a:pPr>
            <a:r>
              <a:rPr lang="it-IT" dirty="0" smtClean="0">
                <a:latin typeface="Times New Roman" pitchFamily="18" charset="0"/>
                <a:cs typeface="Times New Roman" pitchFamily="18" charset="0"/>
              </a:rPr>
              <a:t>Si tratta di una dottrina etico-filosofica, che viene presentata con un primo trattato in russo del 1901 e poi in una successiva elaborazione del 1906 anche in esperanto.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la chiama dapprima </a:t>
            </a:r>
            <a:r>
              <a:rPr lang="it-IT" i="1" dirty="0" err="1" smtClean="0">
                <a:latin typeface="Times New Roman" pitchFamily="18" charset="0"/>
                <a:cs typeface="Times New Roman" pitchFamily="18" charset="0"/>
              </a:rPr>
              <a:t>hillelismo</a:t>
            </a:r>
            <a:r>
              <a:rPr lang="it-IT" dirty="0" smtClean="0">
                <a:latin typeface="Times New Roman" pitchFamily="18" charset="0"/>
                <a:cs typeface="Times New Roman" pitchFamily="18" charset="0"/>
              </a:rPr>
              <a:t> e poi </a:t>
            </a:r>
            <a:r>
              <a:rPr lang="it-IT" i="1" dirty="0" err="1" smtClean="0">
                <a:latin typeface="Times New Roman" pitchFamily="18" charset="0"/>
                <a:cs typeface="Times New Roman" pitchFamily="18" charset="0"/>
              </a:rPr>
              <a:t>homaranismo</a:t>
            </a:r>
            <a:r>
              <a:rPr lang="it-IT" i="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(umanitarismo): l’uomo si perde come individuo singolo, ma diventa un elemento di una comunità umana dove tutti hanno pari dignità e pari diritti.</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32978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a:effectLst>
            <a:glow rad="101600">
              <a:schemeClr val="accent5">
                <a:satMod val="175000"/>
                <a:alpha val="40000"/>
              </a:schemeClr>
            </a:glow>
          </a:effectLst>
        </p:spPr>
        <p:txBody>
          <a:bodyPr/>
          <a:lstStyle/>
          <a:p>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 la religione</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fontScale="92500" lnSpcReduction="20000"/>
          </a:bodyPr>
          <a:lstStyle/>
          <a:p>
            <a:pPr algn="just"/>
            <a:r>
              <a:rPr lang="it-IT" dirty="0" smtClean="0">
                <a:latin typeface="Times New Roman" panose="02020603050405020304" pitchFamily="18" charset="0"/>
                <a:cs typeface="Times New Roman" panose="02020603050405020304" pitchFamily="18" charset="0"/>
              </a:rPr>
              <a:t>Come tutti i marinai, </a:t>
            </a:r>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nomina e invoca i santi protettori affinché concedano un buon viaggio (non confondersi con la fortuna, che nella lingua dei navigatori è un fortunale). Sant’Elmo si presenta come una fiamma sull’albero di maestra, dove i marinai si spaventano, ma poi si sentono protetti quando queste luci si spengono e il vento si placa.</a:t>
            </a:r>
          </a:p>
          <a:p>
            <a:pPr algn="just"/>
            <a:r>
              <a:rPr lang="it-IT" dirty="0" smtClean="0">
                <a:latin typeface="Times New Roman" panose="02020603050405020304" pitchFamily="18" charset="0"/>
                <a:cs typeface="Times New Roman" panose="02020603050405020304" pitchFamily="18" charset="0"/>
              </a:rPr>
              <a:t>La spedizione va spesso a messa quando è a terra sulle isole, e festeggia il 4 </a:t>
            </a:r>
            <a:r>
              <a:rPr lang="it-IT" dirty="0" smtClean="0">
                <a:latin typeface="Times New Roman" panose="02020603050405020304" pitchFamily="18" charset="0"/>
                <a:cs typeface="Times New Roman" panose="02020603050405020304" pitchFamily="18" charset="0"/>
              </a:rPr>
              <a:t>dicembre, giorno di </a:t>
            </a:r>
            <a:r>
              <a:rPr lang="it-IT" dirty="0" smtClean="0">
                <a:latin typeface="Times New Roman" panose="02020603050405020304" pitchFamily="18" charset="0"/>
                <a:cs typeface="Times New Roman" panose="02020603050405020304" pitchFamily="18" charset="0"/>
              </a:rPr>
              <a:t>Santa </a:t>
            </a:r>
            <a:r>
              <a:rPr lang="it-IT" dirty="0" smtClean="0">
                <a:latin typeface="Times New Roman" panose="02020603050405020304" pitchFamily="18" charset="0"/>
                <a:cs typeface="Times New Roman" panose="02020603050405020304" pitchFamily="18" charset="0"/>
              </a:rPr>
              <a:t>Barbara.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9510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40000"/>
              <a:lumOff val="60000"/>
            </a:schemeClr>
          </a:solidFill>
        </p:spPr>
        <p:txBody>
          <a:bodyPr/>
          <a:lstStyle/>
          <a:p>
            <a:r>
              <a:rPr lang="it-IT" dirty="0" smtClean="0">
                <a:latin typeface="Times New Roman" panose="02020603050405020304" pitchFamily="18" charset="0"/>
                <a:cs typeface="Times New Roman" panose="02020603050405020304" pitchFamily="18" charset="0"/>
              </a:rPr>
              <a:t>L’islamismo in Europa</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 secondo la tradizione perpetuata in famiglia muore in Grecia combattendo contro l’Islam (1531?)</a:t>
            </a:r>
          </a:p>
        </p:txBody>
      </p:sp>
    </p:spTree>
    <p:extLst>
      <p:ext uri="{BB962C8B-B14F-4D97-AF65-F5344CB8AC3E}">
        <p14:creationId xmlns:p14="http://schemas.microsoft.com/office/powerpoint/2010/main" val="2520047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Onorificenze</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just"/>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riceve la </a:t>
            </a:r>
            <a:r>
              <a:rPr lang="it-IT" dirty="0" err="1" smtClean="0">
                <a:latin typeface="Times New Roman" pitchFamily="18" charset="0"/>
                <a:cs typeface="Times New Roman" pitchFamily="18" charset="0"/>
              </a:rPr>
              <a:t>Legion</a:t>
            </a:r>
            <a:r>
              <a:rPr lang="it-IT" dirty="0" smtClean="0">
                <a:latin typeface="Times New Roman" pitchFamily="18" charset="0"/>
                <a:cs typeface="Times New Roman" pitchFamily="18" charset="0"/>
              </a:rPr>
              <a:t> d’Onore di Francia (1905) e l’Ordine di Isabella la Cattolica (1909).</a:t>
            </a:r>
          </a:p>
          <a:p>
            <a:pPr algn="just"/>
            <a:r>
              <a:rPr lang="it-IT" dirty="0" err="1" smtClean="0">
                <a:latin typeface="Times New Roman" pitchFamily="18" charset="0"/>
                <a:cs typeface="Times New Roman" pitchFamily="18" charset="0"/>
              </a:rPr>
              <a:t>Pigafetta</a:t>
            </a:r>
            <a:r>
              <a:rPr lang="it-IT" dirty="0" smtClean="0">
                <a:latin typeface="Times New Roman" pitchFamily="18" charset="0"/>
                <a:cs typeface="Times New Roman" pitchFamily="18" charset="0"/>
              </a:rPr>
              <a:t> riceve il cavalierato dell’Ordine di Rodi (e poi di Malta).</a:t>
            </a:r>
            <a:endParaRPr lang="it-IT" dirty="0" smtClean="0"/>
          </a:p>
        </p:txBody>
      </p:sp>
    </p:spTree>
    <p:extLst>
      <p:ext uri="{BB962C8B-B14F-4D97-AF65-F5344CB8AC3E}">
        <p14:creationId xmlns:p14="http://schemas.microsoft.com/office/powerpoint/2010/main" val="13798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Dopo…</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853136"/>
          </a:xfrm>
        </p:spPr>
        <p:txBody>
          <a:bodyPr>
            <a:normAutofit/>
          </a:bodyPr>
          <a:lstStyle/>
          <a:p>
            <a:pPr algn="just"/>
            <a:r>
              <a:rPr lang="it-IT" b="1" dirty="0" smtClean="0">
                <a:latin typeface="Times New Roman" pitchFamily="18" charset="0"/>
                <a:cs typeface="Times New Roman" pitchFamily="18" charset="0"/>
              </a:rPr>
              <a:t>1917</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muore a Varsavia per un attacco di cuore.</a:t>
            </a:r>
          </a:p>
          <a:p>
            <a:pPr algn="just"/>
            <a:r>
              <a:rPr lang="it-IT" b="1" dirty="0" smtClean="0">
                <a:latin typeface="Times New Roman" pitchFamily="18" charset="0"/>
                <a:cs typeface="Times New Roman" pitchFamily="18" charset="0"/>
              </a:rPr>
              <a:t>1918-1920</a:t>
            </a:r>
            <a:r>
              <a:rPr lang="it-IT" dirty="0" smtClean="0">
                <a:latin typeface="Times New Roman" pitchFamily="18" charset="0"/>
                <a:cs typeface="Times New Roman" pitchFamily="18" charset="0"/>
              </a:rPr>
              <a:t>: i vari trattati di pace cercano (infelicemente) di consegnare un singolo territorio ad una singola etnia.</a:t>
            </a:r>
          </a:p>
          <a:p>
            <a:pPr algn="just"/>
            <a:r>
              <a:rPr lang="it-IT" b="1" dirty="0" smtClean="0">
                <a:latin typeface="Times New Roman" pitchFamily="18" charset="0"/>
                <a:cs typeface="Times New Roman" pitchFamily="18" charset="0"/>
              </a:rPr>
              <a:t>1936</a:t>
            </a:r>
            <a:r>
              <a:rPr lang="it-IT" dirty="0">
                <a:latin typeface="Times New Roman" pitchFamily="18" charset="0"/>
                <a:cs typeface="Times New Roman" pitchFamily="18" charset="0"/>
              </a:rPr>
              <a:t>: nella Germania </a:t>
            </a:r>
            <a:r>
              <a:rPr lang="it-IT" dirty="0" smtClean="0">
                <a:latin typeface="Times New Roman" pitchFamily="18" charset="0"/>
                <a:cs typeface="Times New Roman" pitchFamily="18" charset="0"/>
              </a:rPr>
              <a:t>nazista le organizzazioni esperantiste sono obbligate ad </a:t>
            </a:r>
            <a:r>
              <a:rPr lang="it-IT" dirty="0" err="1" smtClean="0">
                <a:latin typeface="Times New Roman" pitchFamily="18" charset="0"/>
                <a:cs typeface="Times New Roman" pitchFamily="18" charset="0"/>
              </a:rPr>
              <a:t>autosciogliersi</a:t>
            </a:r>
            <a:r>
              <a:rPr lang="it-IT" dirty="0" smtClean="0">
                <a:latin typeface="Times New Roman" pitchFamily="18" charset="0"/>
                <a:cs typeface="Times New Roman" pitchFamily="18" charset="0"/>
              </a:rPr>
              <a:t>, pena lo scioglimento coatto (e condanna degli esponenti).</a:t>
            </a:r>
          </a:p>
        </p:txBody>
      </p:sp>
    </p:spTree>
    <p:extLst>
      <p:ext uri="{BB962C8B-B14F-4D97-AF65-F5344CB8AC3E}">
        <p14:creationId xmlns:p14="http://schemas.microsoft.com/office/powerpoint/2010/main" val="3942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Dopo…</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853136"/>
          </a:xfrm>
        </p:spPr>
        <p:txBody>
          <a:bodyPr>
            <a:normAutofit/>
          </a:bodyPr>
          <a:lstStyle/>
          <a:p>
            <a:pPr algn="just"/>
            <a:r>
              <a:rPr lang="it-IT" b="1" dirty="0" smtClean="0">
                <a:latin typeface="Times New Roman" pitchFamily="18" charset="0"/>
                <a:cs typeface="Times New Roman" pitchFamily="18" charset="0"/>
              </a:rPr>
              <a:t>1939-1942</a:t>
            </a:r>
            <a:r>
              <a:rPr lang="it-IT"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i membri della famiglia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sono arrestati ed uccisi, o muoiono nei campi di sterminio. Si salvano miracolosamente solo la nuora e il nipote, cambiando nome.</a:t>
            </a:r>
          </a:p>
          <a:p>
            <a:pPr algn="just"/>
            <a:r>
              <a:rPr lang="it-IT" dirty="0" err="1" smtClean="0">
                <a:latin typeface="Times New Roman" pitchFamily="18" charset="0"/>
                <a:cs typeface="Times New Roman" pitchFamily="18" charset="0"/>
              </a:rPr>
              <a:t>Vd</a:t>
            </a:r>
            <a:r>
              <a:rPr lang="it-IT" dirty="0" smtClean="0">
                <a:latin typeface="Times New Roman" pitchFamily="18" charset="0"/>
                <a:cs typeface="Times New Roman" pitchFamily="18" charset="0"/>
              </a:rPr>
              <a:t>. R. </a:t>
            </a:r>
            <a:r>
              <a:rPr lang="it-IT" dirty="0" err="1" smtClean="0">
                <a:latin typeface="Times New Roman" pitchFamily="18" charset="0"/>
                <a:cs typeface="Times New Roman" pitchFamily="18" charset="0"/>
              </a:rPr>
              <a:t>Dobrzynski</a:t>
            </a: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Via </a:t>
            </a:r>
            <a:r>
              <a:rPr lang="it-IT" i="1"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Giuntina, 2009.</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3942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Dopo…</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b="1" dirty="0" smtClean="0">
                <a:latin typeface="Times New Roman" pitchFamily="18" charset="0"/>
                <a:cs typeface="Times New Roman" pitchFamily="18" charset="0"/>
              </a:rPr>
              <a:t>1937-1938</a:t>
            </a:r>
            <a:r>
              <a:rPr lang="it-IT" dirty="0" smtClean="0">
                <a:latin typeface="Times New Roman" pitchFamily="18" charset="0"/>
                <a:cs typeface="Times New Roman" pitchFamily="18" charset="0"/>
              </a:rPr>
              <a:t>: le «purghe» </a:t>
            </a:r>
            <a:r>
              <a:rPr lang="it-IT" dirty="0">
                <a:latin typeface="Times New Roman" pitchFamily="18" charset="0"/>
                <a:cs typeface="Times New Roman" pitchFamily="18" charset="0"/>
              </a:rPr>
              <a:t>staliniane portano alla fucilazione o ai lager siberiani la gran parte degli esperantisti </a:t>
            </a:r>
            <a:r>
              <a:rPr lang="it-IT" dirty="0" smtClean="0">
                <a:latin typeface="Times New Roman" pitchFamily="18" charset="0"/>
                <a:cs typeface="Times New Roman" pitchFamily="18" charset="0"/>
              </a:rPr>
              <a:t>dell’URSS, sotto l’accusa di spionaggio, tradimento dell’URSS, trotzkismo...</a:t>
            </a:r>
            <a:endParaRPr lang="it-IT" dirty="0">
              <a:latin typeface="Times New Roman" pitchFamily="18" charset="0"/>
              <a:cs typeface="Times New Roman" pitchFamily="18" charset="0"/>
            </a:endParaRPr>
          </a:p>
          <a:p>
            <a:pPr algn="just"/>
            <a:r>
              <a:rPr lang="it-IT" dirty="0" err="1">
                <a:latin typeface="Times New Roman" pitchFamily="18" charset="0"/>
                <a:cs typeface="Times New Roman" pitchFamily="18" charset="0"/>
              </a:rPr>
              <a:t>Vd</a:t>
            </a:r>
            <a:r>
              <a:rPr lang="it-IT" dirty="0">
                <a:latin typeface="Times New Roman" pitchFamily="18" charset="0"/>
                <a:cs typeface="Times New Roman" pitchFamily="18" charset="0"/>
              </a:rPr>
              <a:t>: U. </a:t>
            </a:r>
            <a:r>
              <a:rPr lang="it-IT" dirty="0" err="1">
                <a:latin typeface="Times New Roman" pitchFamily="18" charset="0"/>
                <a:cs typeface="Times New Roman" pitchFamily="18" charset="0"/>
              </a:rPr>
              <a:t>Lins</a:t>
            </a:r>
            <a:r>
              <a:rPr lang="it-IT" dirty="0">
                <a:latin typeface="Times New Roman" pitchFamily="18" charset="0"/>
                <a:cs typeface="Times New Roman" pitchFamily="18" charset="0"/>
              </a:rPr>
              <a:t>, </a:t>
            </a:r>
            <a:r>
              <a:rPr lang="it-IT" i="1" dirty="0">
                <a:latin typeface="Times New Roman" pitchFamily="18" charset="0"/>
                <a:cs typeface="Times New Roman" pitchFamily="18" charset="0"/>
              </a:rPr>
              <a:t>La lingua pericolosa</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TraccEdizioni</a:t>
            </a:r>
            <a:r>
              <a:rPr lang="it-IT" dirty="0">
                <a:latin typeface="Times New Roman" pitchFamily="18" charset="0"/>
                <a:cs typeface="Times New Roman" pitchFamily="18" charset="0"/>
              </a:rPr>
              <a:t>, 1990. </a:t>
            </a:r>
          </a:p>
          <a:p>
            <a:pPr algn="just"/>
            <a:r>
              <a:rPr lang="it-IT" b="1" dirty="0" smtClean="0">
                <a:latin typeface="Times New Roman" pitchFamily="18" charset="0"/>
                <a:cs typeface="Times New Roman" pitchFamily="18" charset="0"/>
              </a:rPr>
              <a:t>1940-1944</a:t>
            </a:r>
            <a:r>
              <a:rPr lang="it-IT" dirty="0" smtClean="0">
                <a:latin typeface="Times New Roman" pitchFamily="18" charset="0"/>
                <a:cs typeface="Times New Roman" pitchFamily="18" charset="0"/>
              </a:rPr>
              <a:t>: nell’Ungheria occupata dalle forze germaniche gli ebrei sono ricercati ed alcuni si salvano grazie alla </a:t>
            </a:r>
            <a:r>
              <a:rPr lang="it-IT" smtClean="0">
                <a:latin typeface="Times New Roman" pitchFamily="18" charset="0"/>
                <a:cs typeface="Times New Roman" pitchFamily="18" charset="0"/>
              </a:rPr>
              <a:t>solidarietà esperantista.</a:t>
            </a:r>
            <a:endParaRPr lang="it-IT" dirty="0" smtClean="0">
              <a:latin typeface="Times New Roman" pitchFamily="18" charset="0"/>
              <a:cs typeface="Times New Roman" pitchFamily="18" charset="0"/>
            </a:endParaRPr>
          </a:p>
          <a:p>
            <a:pPr algn="just"/>
            <a:r>
              <a:rPr lang="it-IT" dirty="0" err="1" smtClean="0">
                <a:latin typeface="Times New Roman" pitchFamily="18" charset="0"/>
                <a:cs typeface="Times New Roman" pitchFamily="18" charset="0"/>
              </a:rPr>
              <a:t>Vd</a:t>
            </a:r>
            <a:r>
              <a:rPr lang="it-IT" dirty="0" smtClean="0">
                <a:latin typeface="Times New Roman" pitchFamily="18" charset="0"/>
                <a:cs typeface="Times New Roman" pitchFamily="18" charset="0"/>
              </a:rPr>
              <a:t>. T. </a:t>
            </a:r>
            <a:r>
              <a:rPr lang="it-IT" dirty="0" err="1" smtClean="0">
                <a:latin typeface="Times New Roman" pitchFamily="18" charset="0"/>
                <a:cs typeface="Times New Roman" pitchFamily="18" charset="0"/>
              </a:rPr>
              <a:t>Soros</a:t>
            </a:r>
            <a:r>
              <a:rPr lang="it-IT" dirty="0" smtClean="0">
                <a:latin typeface="Times New Roman" pitchFamily="18" charset="0"/>
                <a:cs typeface="Times New Roman" pitchFamily="18" charset="0"/>
              </a:rPr>
              <a:t>, </a:t>
            </a:r>
            <a:r>
              <a:rPr lang="it-IT" i="1" dirty="0">
                <a:latin typeface="Times New Roman" pitchFamily="18" charset="0"/>
                <a:cs typeface="Times New Roman" pitchFamily="18" charset="0"/>
              </a:rPr>
              <a:t>B</a:t>
            </a:r>
            <a:r>
              <a:rPr lang="it-IT" i="1" dirty="0" smtClean="0">
                <a:latin typeface="Times New Roman" pitchFamily="18" charset="0"/>
                <a:cs typeface="Times New Roman" pitchFamily="18" charset="0"/>
              </a:rPr>
              <a:t>allo in maschera a Budapest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Gaspari</a:t>
            </a:r>
            <a:r>
              <a:rPr lang="it-IT" dirty="0" smtClean="0">
                <a:latin typeface="Times New Roman" pitchFamily="18" charset="0"/>
                <a:cs typeface="Times New Roman" pitchFamily="18" charset="0"/>
              </a:rPr>
              <a:t>, 2011. </a:t>
            </a:r>
          </a:p>
        </p:txBody>
      </p:sp>
    </p:spTree>
    <p:extLst>
      <p:ext uri="{BB962C8B-B14F-4D97-AF65-F5344CB8AC3E}">
        <p14:creationId xmlns:p14="http://schemas.microsoft.com/office/powerpoint/2010/main" val="16736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Dopo…</a:t>
            </a:r>
            <a:endParaRPr lang="it-IT" dirty="0"/>
          </a:p>
        </p:txBody>
      </p:sp>
      <p:sp>
        <p:nvSpPr>
          <p:cNvPr id="3" name="Segnaposto contenuto 2"/>
          <p:cNvSpPr>
            <a:spLocks noGrp="1"/>
          </p:cNvSpPr>
          <p:nvPr>
            <p:ph idx="1"/>
          </p:nvPr>
        </p:nvSpPr>
        <p:spPr/>
        <p:txBody>
          <a:bodyPr>
            <a:normAutofit lnSpcReduction="10000"/>
          </a:bodyPr>
          <a:lstStyle/>
          <a:p>
            <a:pPr algn="just"/>
            <a:r>
              <a:rPr lang="it-IT" dirty="0">
                <a:latin typeface="Times New Roman" pitchFamily="18" charset="0"/>
                <a:cs typeface="Times New Roman" pitchFamily="18" charset="0"/>
              </a:rPr>
              <a:t>In Italia il </a:t>
            </a:r>
            <a:r>
              <a:rPr lang="it-IT" dirty="0" smtClean="0">
                <a:latin typeface="Times New Roman" pitchFamily="18" charset="0"/>
                <a:cs typeface="Times New Roman" pitchFamily="18" charset="0"/>
              </a:rPr>
              <a:t>movimento esperantista, </a:t>
            </a:r>
            <a:r>
              <a:rPr lang="it-IT" dirty="0">
                <a:latin typeface="Times New Roman" pitchFamily="18" charset="0"/>
                <a:cs typeface="Times New Roman" pitchFamily="18" charset="0"/>
              </a:rPr>
              <a:t>dapprima </a:t>
            </a:r>
            <a:r>
              <a:rPr lang="it-IT" dirty="0" smtClean="0">
                <a:latin typeface="Times New Roman" pitchFamily="18" charset="0"/>
                <a:cs typeface="Times New Roman" pitchFamily="18" charset="0"/>
              </a:rPr>
              <a:t>visto con favore dal regime fascista ed </a:t>
            </a:r>
            <a:r>
              <a:rPr lang="it-IT" dirty="0">
                <a:latin typeface="Times New Roman" pitchFamily="18" charset="0"/>
                <a:cs typeface="Times New Roman" pitchFamily="18" charset="0"/>
              </a:rPr>
              <a:t>appoggiato, con il 1938 si scontra con le leggi razziali e </a:t>
            </a:r>
            <a:r>
              <a:rPr lang="it-IT" dirty="0" smtClean="0">
                <a:latin typeface="Times New Roman" pitchFamily="18" charset="0"/>
                <a:cs typeface="Times New Roman" pitchFamily="18" charset="0"/>
              </a:rPr>
              <a:t>con il forte nazionalismo prebellico; </a:t>
            </a:r>
            <a:r>
              <a:rPr lang="it-IT" dirty="0">
                <a:latin typeface="Times New Roman" pitchFamily="18" charset="0"/>
                <a:cs typeface="Times New Roman" pitchFamily="18" charset="0"/>
              </a:rPr>
              <a:t>riesce a </a:t>
            </a:r>
            <a:r>
              <a:rPr lang="it-IT" dirty="0" smtClean="0">
                <a:latin typeface="Times New Roman" pitchFamily="18" charset="0"/>
                <a:cs typeface="Times New Roman" pitchFamily="18" charset="0"/>
              </a:rPr>
              <a:t>trovare un </a:t>
            </a:r>
            <a:r>
              <a:rPr lang="it-IT" i="1" dirty="0" smtClean="0">
                <a:latin typeface="Times New Roman" pitchFamily="18" charset="0"/>
                <a:cs typeface="Times New Roman" pitchFamily="18" charset="0"/>
              </a:rPr>
              <a:t>modus vivendi</a:t>
            </a:r>
            <a:r>
              <a:rPr lang="it-IT" dirty="0" smtClean="0">
                <a:latin typeface="Times New Roman" pitchFamily="18" charset="0"/>
                <a:cs typeface="Times New Roman" pitchFamily="18" charset="0"/>
              </a:rPr>
              <a:t> </a:t>
            </a:r>
            <a:r>
              <a:rPr lang="it-IT" dirty="0">
                <a:latin typeface="Times New Roman" pitchFamily="18" charset="0"/>
                <a:cs typeface="Times New Roman" pitchFamily="18" charset="0"/>
              </a:rPr>
              <a:t>e a superare la guerra quasi indenne. </a:t>
            </a:r>
          </a:p>
          <a:p>
            <a:pPr algn="just"/>
            <a:r>
              <a:rPr lang="it-IT" dirty="0" err="1" smtClean="0">
                <a:latin typeface="Times New Roman" pitchFamily="18" charset="0"/>
                <a:cs typeface="Times New Roman" pitchFamily="18" charset="0"/>
              </a:rPr>
              <a:t>Vd</a:t>
            </a:r>
            <a:r>
              <a:rPr lang="it-IT" dirty="0" smtClean="0">
                <a:latin typeface="Times New Roman" pitchFamily="18" charset="0"/>
                <a:cs typeface="Times New Roman" pitchFamily="18" charset="0"/>
              </a:rPr>
              <a:t>. C. </a:t>
            </a:r>
            <a:r>
              <a:rPr lang="it-IT" dirty="0" err="1" smtClean="0">
                <a:latin typeface="Times New Roman" pitchFamily="18" charset="0"/>
                <a:cs typeface="Times New Roman" pitchFamily="18" charset="0"/>
              </a:rPr>
              <a:t>Minnaja</a:t>
            </a: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L’esperanto in Italia – Alla ricerca della democrazia linguistica, </a:t>
            </a:r>
            <a:r>
              <a:rPr lang="it-IT" dirty="0" smtClean="0">
                <a:latin typeface="Times New Roman" pitchFamily="18" charset="0"/>
                <a:cs typeface="Times New Roman" pitchFamily="18" charset="0"/>
              </a:rPr>
              <a:t>Poligrafo, 2007.</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28143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it-IT" b="1" dirty="0" smtClean="0">
                <a:effectLst>
                  <a:outerShdw blurRad="38100" dist="38100" dir="2700000" algn="tl">
                    <a:srgbClr val="000000">
                      <a:alpha val="43137"/>
                    </a:srgbClr>
                  </a:outerShdw>
                </a:effectLst>
                <a:latin typeface="Times New Roman" pitchFamily="18" charset="0"/>
                <a:cs typeface="Times New Roman" pitchFamily="18" charset="0"/>
              </a:rPr>
              <a:t>L’ambiente linguistico di </a:t>
            </a:r>
            <a:r>
              <a:rPr lang="it-IT" b="1" dirty="0" err="1" smtClean="0">
                <a:effectLst>
                  <a:outerShdw blurRad="38100" dist="38100" dir="2700000" algn="tl">
                    <a:srgbClr val="000000">
                      <a:alpha val="43137"/>
                    </a:srgbClr>
                  </a:outerShdw>
                </a:effectLst>
                <a:latin typeface="Times New Roman" pitchFamily="18" charset="0"/>
                <a:cs typeface="Times New Roman" pitchFamily="18" charset="0"/>
              </a:rPr>
              <a:t>Zamenhof</a:t>
            </a:r>
            <a:endParaRPr lang="it-IT"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781128"/>
          </a:xfrm>
          <a:ln>
            <a:noFill/>
          </a:ln>
        </p:spPr>
        <p:style>
          <a:lnRef idx="1">
            <a:schemeClr val="accent5"/>
          </a:lnRef>
          <a:fillRef idx="2">
            <a:schemeClr val="accent5"/>
          </a:fillRef>
          <a:effectRef idx="1">
            <a:schemeClr val="accent5"/>
          </a:effectRef>
          <a:fontRef idx="minor">
            <a:schemeClr val="dk1"/>
          </a:fontRef>
        </p:style>
        <p:txBody>
          <a:bodyPr>
            <a:normAutofit fontScale="92500"/>
          </a:bodyPr>
          <a:lstStyle/>
          <a:p>
            <a:pPr algn="just"/>
            <a:r>
              <a:rPr lang="it-IT" dirty="0" smtClean="0">
                <a:latin typeface="Times New Roman" pitchFamily="18" charset="0"/>
                <a:cs typeface="Times New Roman" pitchFamily="18" charset="0"/>
              </a:rPr>
              <a:t>In famiglia </a:t>
            </a:r>
            <a:r>
              <a:rPr lang="it-IT" dirty="0" err="1" smtClean="0">
                <a:latin typeface="Times New Roman" pitchFamily="18" charset="0"/>
                <a:cs typeface="Times New Roman" pitchFamily="18" charset="0"/>
              </a:rPr>
              <a:t>Lejzer</a:t>
            </a:r>
            <a:r>
              <a:rPr lang="it-IT" dirty="0" smtClean="0">
                <a:latin typeface="Times New Roman" pitchFamily="18" charset="0"/>
                <a:cs typeface="Times New Roman" pitchFamily="18" charset="0"/>
              </a:rPr>
              <a:t> parla russo col padre; la lingua della scuola è il russo, </a:t>
            </a:r>
            <a:r>
              <a:rPr lang="it-IT" dirty="0" err="1" smtClean="0">
                <a:latin typeface="Times New Roman" pitchFamily="18" charset="0"/>
                <a:cs typeface="Times New Roman" pitchFamily="18" charset="0"/>
              </a:rPr>
              <a:t>Lejzer</a:t>
            </a:r>
            <a:r>
              <a:rPr lang="it-IT" dirty="0" smtClean="0">
                <a:latin typeface="Times New Roman" pitchFamily="18" charset="0"/>
                <a:cs typeface="Times New Roman" pitchFamily="18" charset="0"/>
              </a:rPr>
              <a:t> sogna di diventare un poeta in russo e in russo scrive, a dieci anni, un lavoro teatrale, poi perduto. </a:t>
            </a:r>
          </a:p>
          <a:p>
            <a:pPr algn="just"/>
            <a:r>
              <a:rPr lang="it-IT" dirty="0" smtClean="0">
                <a:latin typeface="Times New Roman" pitchFamily="18" charset="0"/>
                <a:cs typeface="Times New Roman" pitchFamily="18" charset="0"/>
              </a:rPr>
              <a:t>L’ambiente ebreo usa l’yiddish; anche la madre è ebrea, e </a:t>
            </a:r>
            <a:r>
              <a:rPr lang="it-IT" dirty="0" err="1" smtClean="0">
                <a:latin typeface="Times New Roman" pitchFamily="18" charset="0"/>
                <a:cs typeface="Times New Roman" pitchFamily="18" charset="0"/>
              </a:rPr>
              <a:t>Lejzer</a:t>
            </a:r>
            <a:r>
              <a:rPr lang="it-IT" dirty="0" smtClean="0">
                <a:latin typeface="Times New Roman" pitchFamily="18" charset="0"/>
                <a:cs typeface="Times New Roman" pitchFamily="18" charset="0"/>
              </a:rPr>
              <a:t> apprende l’yiddish; scriverà anche strofe in yiddish (in cinque strutture diverse), di cui apparirà molti anni dopo la traduzione in esperanto. Scriverà anche (sotto uno pseudonimo) una grammatica dell’yiddish.</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269016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solidFill>
        </p:spPr>
        <p:txBody>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Borneo disegnato da </a:t>
            </a:r>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772816"/>
            <a:ext cx="4320480" cy="4739436"/>
          </a:xfrm>
        </p:spPr>
      </p:pic>
    </p:spTree>
    <p:extLst>
      <p:ext uri="{BB962C8B-B14F-4D97-AF65-F5344CB8AC3E}">
        <p14:creationId xmlns:p14="http://schemas.microsoft.com/office/powerpoint/2010/main" val="3660480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Borneo</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9382" y="1600200"/>
            <a:ext cx="4065236" cy="4525963"/>
          </a:xfrm>
        </p:spPr>
      </p:pic>
    </p:spTree>
    <p:extLst>
      <p:ext uri="{BB962C8B-B14F-4D97-AF65-F5344CB8AC3E}">
        <p14:creationId xmlns:p14="http://schemas.microsoft.com/office/powerpoint/2010/main" val="1716302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Arcipelago delle Filippine</a:t>
            </a:r>
            <a:endParaRPr lang="it-IT" dirty="0"/>
          </a:p>
        </p:txBody>
      </p:sp>
      <p:sp>
        <p:nvSpPr>
          <p:cNvPr id="4" name="Segnaposto contenuto 3"/>
          <p:cNvSpPr>
            <a:spLocks noGrp="1"/>
          </p:cNvSpPr>
          <p:nvPr>
            <p:ph sz="half" idx="2"/>
          </p:nvPr>
        </p:nvSpPr>
        <p:spPr/>
        <p:txBody>
          <a:bodyPr>
            <a:normAutofit/>
          </a:bodyPr>
          <a:lstStyle/>
          <a:p>
            <a:r>
              <a:rPr lang="it-IT" sz="3600" dirty="0" smtClean="0">
                <a:latin typeface="Times New Roman" panose="02020603050405020304" pitchFamily="18" charset="0"/>
                <a:cs typeface="Times New Roman" panose="02020603050405020304" pitchFamily="18" charset="0"/>
              </a:rPr>
              <a:t>L’isola grande in basso a destra è </a:t>
            </a:r>
            <a:r>
              <a:rPr lang="it-IT" sz="3600" dirty="0" err="1" smtClean="0">
                <a:latin typeface="Times New Roman" panose="02020603050405020304" pitchFamily="18" charset="0"/>
                <a:cs typeface="Times New Roman" panose="02020603050405020304" pitchFamily="18" charset="0"/>
              </a:rPr>
              <a:t>Mindanao</a:t>
            </a:r>
            <a:endParaRPr lang="it-IT" sz="3600" dirty="0">
              <a:latin typeface="Times New Roman" panose="02020603050405020304" pitchFamily="18" charset="0"/>
              <a:cs typeface="Times New Roman" panose="02020603050405020304" pitchFamily="18" charset="0"/>
            </a:endParaRPr>
          </a:p>
        </p:txBody>
      </p:sp>
      <p:pic>
        <p:nvPicPr>
          <p:cNvPr id="5" name="Segnaposto contenut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9452" y="1600200"/>
            <a:ext cx="3434096" cy="4525963"/>
          </a:xfrm>
          <a:prstGeom prst="rect">
            <a:avLst/>
          </a:prstGeom>
        </p:spPr>
      </p:pic>
    </p:spTree>
    <p:extLst>
      <p:ext uri="{BB962C8B-B14F-4D97-AF65-F5344CB8AC3E}">
        <p14:creationId xmlns:p14="http://schemas.microsoft.com/office/powerpoint/2010/main" val="2716523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normAutofit fontScale="90000"/>
          </a:bodyPr>
          <a:lstStyle/>
          <a:p>
            <a:r>
              <a:rPr lang="it-IT" dirty="0" smtClean="0">
                <a:latin typeface="Times New Roman" panose="02020603050405020304" pitchFamily="18" charset="0"/>
                <a:cs typeface="Times New Roman" panose="02020603050405020304" pitchFamily="18" charset="0"/>
              </a:rPr>
              <a:t>Filippine, </a:t>
            </a:r>
            <a:r>
              <a:rPr lang="it-IT" dirty="0" err="1" smtClean="0">
                <a:latin typeface="Times New Roman" panose="02020603050405020304" pitchFamily="18" charset="0"/>
                <a:cs typeface="Times New Roman" panose="02020603050405020304" pitchFamily="18" charset="0"/>
              </a:rPr>
              <a:t>Mindanao</a:t>
            </a:r>
            <a:r>
              <a:rPr lang="it-IT" dirty="0" smtClean="0">
                <a:latin typeface="Times New Roman" panose="02020603050405020304" pitchFamily="18" charset="0"/>
                <a:cs typeface="Times New Roman" panose="02020603050405020304" pitchFamily="18" charset="0"/>
              </a:rPr>
              <a:t>, città di Butuan</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p:txBody>
          <a:bodyPr/>
          <a:lstStyle/>
          <a:p>
            <a:endParaRPr lang="it-IT" dirty="0"/>
          </a:p>
        </p:txBody>
      </p:sp>
      <p:sp>
        <p:nvSpPr>
          <p:cNvPr id="4" name="Segnaposto contenuto 3"/>
          <p:cNvSpPr>
            <a:spLocks noGrp="1"/>
          </p:cNvSpPr>
          <p:nvPr>
            <p:ph sz="half" idx="2"/>
          </p:nvPr>
        </p:nvSpPr>
        <p:spPr/>
        <p:txBody>
          <a:bodyPr/>
          <a:lstStyle/>
          <a:p>
            <a:pPr algn="just"/>
            <a:r>
              <a:rPr lang="it-IT" dirty="0">
                <a:latin typeface="Times New Roman" panose="02020603050405020304" pitchFamily="18" charset="0"/>
                <a:cs typeface="Times New Roman" panose="02020603050405020304" pitchFamily="18" charset="0"/>
              </a:rPr>
              <a:t>Città di </a:t>
            </a:r>
            <a:r>
              <a:rPr lang="it-IT" dirty="0" smtClean="0">
                <a:latin typeface="Times New Roman" panose="02020603050405020304" pitchFamily="18" charset="0"/>
                <a:cs typeface="Times New Roman" panose="02020603050405020304" pitchFamily="18" charset="0"/>
              </a:rPr>
              <a:t>Butuan nell’</a:t>
            </a:r>
            <a:r>
              <a:rPr lang="it-IT" dirty="0" err="1" smtClean="0">
                <a:latin typeface="Times New Roman" panose="02020603050405020304" pitchFamily="18" charset="0"/>
                <a:cs typeface="Times New Roman" panose="02020603050405020304" pitchFamily="18" charset="0"/>
              </a:rPr>
              <a:t>iso</a:t>
            </a:r>
            <a:r>
              <a:rPr lang="it-IT" dirty="0" smtClean="0">
                <a:latin typeface="Times New Roman" panose="02020603050405020304" pitchFamily="18" charset="0"/>
                <a:cs typeface="Times New Roman" panose="02020603050405020304" pitchFamily="18" charset="0"/>
              </a:rPr>
              <a:t>-la </a:t>
            </a:r>
            <a:r>
              <a:rPr lang="it-IT" dirty="0" err="1">
                <a:latin typeface="Times New Roman" panose="02020603050405020304" pitchFamily="18" charset="0"/>
                <a:cs typeface="Times New Roman" panose="02020603050405020304" pitchFamily="18" charset="0"/>
              </a:rPr>
              <a:t>Mindanao</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Filippine</a:t>
            </a:r>
            <a:r>
              <a:rPr lang="it-IT" dirty="0">
                <a:latin typeface="Times New Roman" panose="02020603050405020304" pitchFamily="18" charset="0"/>
                <a:cs typeface="Times New Roman" panose="02020603050405020304" pitchFamily="18" charset="0"/>
              </a:rPr>
              <a:t>; l’isola in rosso è stata intitolata a </a:t>
            </a:r>
            <a:r>
              <a:rPr lang="it-IT" dirty="0" err="1" smtClean="0">
                <a:latin typeface="Times New Roman" panose="02020603050405020304" pitchFamily="18" charset="0"/>
                <a:cs typeface="Times New Roman" panose="02020603050405020304" pitchFamily="18" charset="0"/>
              </a:rPr>
              <a:t>Pigafetta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endParaRPr lang="it-IT" dirty="0"/>
          </a:p>
        </p:txBody>
      </p:sp>
      <p:graphicFrame>
        <p:nvGraphicFramePr>
          <p:cNvPr id="5" name="Oggetto 4"/>
          <p:cNvGraphicFramePr>
            <a:graphicFrameLocks noChangeAspect="1"/>
          </p:cNvGraphicFramePr>
          <p:nvPr>
            <p:extLst>
              <p:ext uri="{D42A27DB-BD31-4B8C-83A1-F6EECF244321}">
                <p14:modId xmlns:p14="http://schemas.microsoft.com/office/powerpoint/2010/main" val="2855851864"/>
              </p:ext>
            </p:extLst>
          </p:nvPr>
        </p:nvGraphicFramePr>
        <p:xfrm>
          <a:off x="1040606" y="1625239"/>
          <a:ext cx="2871787" cy="4064000"/>
        </p:xfrm>
        <a:graphic>
          <a:graphicData uri="http://schemas.openxmlformats.org/presentationml/2006/ole">
            <mc:AlternateContent xmlns:mc="http://schemas.openxmlformats.org/markup-compatibility/2006">
              <mc:Choice xmlns:v="urn:schemas-microsoft-com:vml" Requires="v">
                <p:oleObj spid="_x0000_s5179" name="Acrobat Document" r:id="rId3" imgW="5667139" imgH="8019880" progId="Acrobat.Document.DC">
                  <p:embed/>
                </p:oleObj>
              </mc:Choice>
              <mc:Fallback>
                <p:oleObj name="Acrobat Document" r:id="rId3" imgW="5667139" imgH="8019880" progId="Acrobat.Document.DC">
                  <p:embed/>
                  <p:pic>
                    <p:nvPicPr>
                      <p:cNvPr id="0" name=""/>
                      <p:cNvPicPr/>
                      <p:nvPr/>
                    </p:nvPicPr>
                    <p:blipFill>
                      <a:blip r:embed="rId4"/>
                      <a:stretch>
                        <a:fillRect/>
                      </a:stretch>
                    </p:blipFill>
                    <p:spPr>
                      <a:xfrm>
                        <a:off x="1040606" y="1625239"/>
                        <a:ext cx="2871787" cy="4064000"/>
                      </a:xfrm>
                      <a:prstGeom prst="rect">
                        <a:avLst/>
                      </a:prstGeom>
                    </p:spPr>
                  </p:pic>
                </p:oleObj>
              </mc:Fallback>
            </mc:AlternateContent>
          </a:graphicData>
        </a:graphic>
      </p:graphicFrame>
    </p:spTree>
    <p:extLst>
      <p:ext uri="{BB962C8B-B14F-4D97-AF65-F5344CB8AC3E}">
        <p14:creationId xmlns:p14="http://schemas.microsoft.com/office/powerpoint/2010/main" val="36031058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60000"/>
              <a:lumOff val="40000"/>
            </a:schemeClr>
          </a:solidFill>
        </p:spPr>
        <p:txBody>
          <a:bodyPr/>
          <a:lstStyle/>
          <a:p>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nel mondo</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808"/>
            <a:ext cx="3394472" cy="4525963"/>
          </a:xfrm>
        </p:spPr>
      </p:pic>
      <p:sp>
        <p:nvSpPr>
          <p:cNvPr id="5" name="Rettangolo 4"/>
          <p:cNvSpPr/>
          <p:nvPr/>
        </p:nvSpPr>
        <p:spPr>
          <a:xfrm>
            <a:off x="4716016" y="2276872"/>
            <a:ext cx="397078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atin typeface="Times New Roman" panose="02020603050405020304" pitchFamily="18" charset="0"/>
                <a:cs typeface="Times New Roman" panose="02020603050405020304" pitchFamily="18" charset="0"/>
              </a:rPr>
              <a:t>Ricostruzione della nave «Victoria» nella città di Punta Arenas, Cile</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479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Pigafetta</a:t>
            </a:r>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nel mondo</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0" y="1700808"/>
            <a:ext cx="3143250" cy="4191000"/>
          </a:xfrm>
        </p:spPr>
      </p:pic>
      <p:sp>
        <p:nvSpPr>
          <p:cNvPr id="3" name="Rettangolo 2"/>
          <p:cNvSpPr/>
          <p:nvPr/>
        </p:nvSpPr>
        <p:spPr>
          <a:xfrm>
            <a:off x="5606401" y="1772816"/>
            <a:ext cx="3358087"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atin typeface="Times New Roman" panose="02020603050405020304" pitchFamily="18" charset="0"/>
                <a:cs typeface="Times New Roman" panose="02020603050405020304" pitchFamily="18" charset="0"/>
              </a:rPr>
              <a:t>Monumento a </a:t>
            </a:r>
            <a:r>
              <a:rPr lang="it-IT" sz="2400" dirty="0" err="1" smtClean="0">
                <a:latin typeface="Times New Roman" panose="02020603050405020304" pitchFamily="18" charset="0"/>
                <a:cs typeface="Times New Roman" panose="02020603050405020304" pitchFamily="18" charset="0"/>
              </a:rPr>
              <a:t>Pigafetta</a:t>
            </a:r>
            <a:r>
              <a:rPr lang="it-IT" sz="2400" dirty="0" smtClean="0">
                <a:latin typeface="Times New Roman" panose="02020603050405020304" pitchFamily="18" charset="0"/>
                <a:cs typeface="Times New Roman" panose="02020603050405020304" pitchFamily="18" charset="0"/>
              </a:rPr>
              <a:t>,</a:t>
            </a:r>
          </a:p>
          <a:p>
            <a:pPr algn="ctr"/>
            <a:r>
              <a:rPr lang="it-IT" sz="2400" dirty="0" smtClean="0">
                <a:latin typeface="Times New Roman" panose="02020603050405020304" pitchFamily="18" charset="0"/>
                <a:cs typeface="Times New Roman" panose="02020603050405020304" pitchFamily="18" charset="0"/>
              </a:rPr>
              <a:t>Cebu, Filippine</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10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solidFill>
        </p:spPr>
        <p:txBody>
          <a:bodyPr>
            <a:normAutofit/>
          </a:bodyPr>
          <a:lstStyle/>
          <a:p>
            <a:r>
              <a:rPr lang="it-IT" dirty="0">
                <a:latin typeface="Times New Roman" panose="02020603050405020304" pitchFamily="18" charset="0"/>
                <a:cs typeface="Times New Roman" panose="02020603050405020304" pitchFamily="18" charset="0"/>
              </a:rPr>
              <a:t>Vienna</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Esperantopark</a:t>
            </a:r>
            <a:endParaRPr lang="it-IT" dirty="0">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75" y="1767681"/>
            <a:ext cx="3143250" cy="4191000"/>
          </a:xfrm>
        </p:spPr>
      </p:pic>
    </p:spTree>
    <p:extLst>
      <p:ext uri="{BB962C8B-B14F-4D97-AF65-F5344CB8AC3E}">
        <p14:creationId xmlns:p14="http://schemas.microsoft.com/office/powerpoint/2010/main" val="21127321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 </a:t>
            </a:r>
            <a:r>
              <a:rPr lang="it-IT"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a:t>
            </a:r>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Viale dell’esperanto</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559677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 </a:t>
            </a:r>
            <a:r>
              <a:rPr lang="it-IT"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a:t>
            </a:r>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Viale dell’esperanto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328081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Padova: Giardino esperanto</a:t>
            </a:r>
            <a:endPar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725" y="1829594"/>
            <a:ext cx="5924550" cy="4067175"/>
          </a:xfrm>
        </p:spPr>
      </p:pic>
    </p:spTree>
    <p:extLst>
      <p:ext uri="{BB962C8B-B14F-4D97-AF65-F5344CB8AC3E}">
        <p14:creationId xmlns:p14="http://schemas.microsoft.com/office/powerpoint/2010/main" val="3201635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it-IT" dirty="0">
                <a:latin typeface="Times New Roman" pitchFamily="18" charset="0"/>
                <a:cs typeface="Times New Roman" pitchFamily="18" charset="0"/>
              </a:rPr>
              <a:t>L’ambiente linguistico di </a:t>
            </a:r>
            <a:r>
              <a:rPr lang="it-IT" dirty="0" err="1">
                <a:latin typeface="Times New Roman" pitchFamily="18" charset="0"/>
                <a:cs typeface="Times New Roman" pitchFamily="18" charset="0"/>
              </a:rPr>
              <a:t>Zamenhof</a:t>
            </a:r>
            <a:endParaRPr lang="it-IT" dirty="0"/>
          </a:p>
        </p:txBody>
      </p:sp>
      <p:sp>
        <p:nvSpPr>
          <p:cNvPr id="3" name="Segnaposto contenuto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2500" lnSpcReduction="10000"/>
          </a:bodyPr>
          <a:lstStyle/>
          <a:p>
            <a:r>
              <a:rPr lang="it-IT" dirty="0" err="1" smtClean="0">
                <a:latin typeface="Times New Roman" pitchFamily="18" charset="0"/>
                <a:cs typeface="Times New Roman" pitchFamily="18" charset="0"/>
              </a:rPr>
              <a:t>Bjalystok</a:t>
            </a:r>
            <a:r>
              <a:rPr lang="it-IT" dirty="0" smtClean="0">
                <a:latin typeface="Times New Roman" pitchFamily="18" charset="0"/>
                <a:cs typeface="Times New Roman" pitchFamily="18" charset="0"/>
              </a:rPr>
              <a:t> è una cittadina principalmente ebraica, con minoranze:</a:t>
            </a:r>
          </a:p>
          <a:p>
            <a:r>
              <a:rPr lang="it-IT" dirty="0" smtClean="0">
                <a:latin typeface="Times New Roman" pitchFamily="18" charset="0"/>
                <a:cs typeface="Times New Roman" pitchFamily="18" charset="0"/>
              </a:rPr>
              <a:t>polacca (nobiltà e proprietari terrieri) </a:t>
            </a:r>
          </a:p>
          <a:p>
            <a:r>
              <a:rPr lang="it-IT" dirty="0">
                <a:latin typeface="Times New Roman" pitchFamily="18" charset="0"/>
                <a:cs typeface="Times New Roman" pitchFamily="18" charset="0"/>
              </a:rPr>
              <a:t>t</a:t>
            </a:r>
            <a:r>
              <a:rPr lang="it-IT" dirty="0" smtClean="0">
                <a:latin typeface="Times New Roman" pitchFamily="18" charset="0"/>
                <a:cs typeface="Times New Roman" pitchFamily="18" charset="0"/>
              </a:rPr>
              <a:t>edesca (commercianti)</a:t>
            </a:r>
          </a:p>
          <a:p>
            <a:r>
              <a:rPr lang="it-IT" dirty="0">
                <a:latin typeface="Times New Roman" pitchFamily="18" charset="0"/>
                <a:cs typeface="Times New Roman" pitchFamily="18" charset="0"/>
              </a:rPr>
              <a:t>r</a:t>
            </a:r>
            <a:r>
              <a:rPr lang="it-IT" dirty="0" smtClean="0">
                <a:latin typeface="Times New Roman" pitchFamily="18" charset="0"/>
                <a:cs typeface="Times New Roman" pitchFamily="18" charset="0"/>
              </a:rPr>
              <a:t>ussa (burocrazia, strutture pubbliche)</a:t>
            </a:r>
          </a:p>
          <a:p>
            <a:r>
              <a:rPr lang="it-IT" dirty="0" smtClean="0">
                <a:latin typeface="Times New Roman" pitchFamily="18" charset="0"/>
                <a:cs typeface="Times New Roman" pitchFamily="18" charset="0"/>
              </a:rPr>
              <a:t>All’epoca della nascita di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Bjalystok</a:t>
            </a:r>
            <a:r>
              <a:rPr lang="it-IT" dirty="0" smtClean="0">
                <a:latin typeface="Times New Roman" pitchFamily="18" charset="0"/>
                <a:cs typeface="Times New Roman" pitchFamily="18" charset="0"/>
              </a:rPr>
              <a:t> appartiene all’impero russo</a:t>
            </a:r>
          </a:p>
          <a:p>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parla correntemente anche il polacco e il tedesco.</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41640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Recentemente…</a:t>
            </a:r>
            <a:endParaRPr lang="it-IT" dirty="0"/>
          </a:p>
        </p:txBody>
      </p:sp>
      <p:sp>
        <p:nvSpPr>
          <p:cNvPr id="3" name="Segnaposto contenuto 2"/>
          <p:cNvSpPr>
            <a:spLocks noGrp="1"/>
          </p:cNvSpPr>
          <p:nvPr>
            <p:ph idx="1"/>
          </p:nvPr>
        </p:nvSpPr>
        <p:spPr/>
        <p:txBody>
          <a:bodyPr/>
          <a:lstStyle/>
          <a:p>
            <a:pPr algn="just"/>
            <a:r>
              <a:rPr lang="it-IT" b="1" dirty="0">
                <a:latin typeface="Times New Roman" pitchFamily="18" charset="0"/>
                <a:cs typeface="Times New Roman" pitchFamily="18" charset="0"/>
              </a:rPr>
              <a:t>1959-1960</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Zamenhof</a:t>
            </a:r>
            <a:r>
              <a:rPr lang="it-IT" dirty="0">
                <a:latin typeface="Times New Roman" pitchFamily="18" charset="0"/>
                <a:cs typeface="Times New Roman" pitchFamily="18" charset="0"/>
              </a:rPr>
              <a:t> viene celebrato dall’UNESCO nel centenario della nascita</a:t>
            </a:r>
          </a:p>
          <a:p>
            <a:pPr algn="just"/>
            <a:r>
              <a:rPr lang="it-IT" b="1" dirty="0" smtClean="0">
                <a:latin typeface="Times New Roman" pitchFamily="18" charset="0"/>
                <a:cs typeface="Times New Roman" pitchFamily="18" charset="0"/>
              </a:rPr>
              <a:t>2009</a:t>
            </a:r>
            <a:r>
              <a:rPr lang="it-IT" dirty="0">
                <a:latin typeface="Times New Roman" pitchFamily="18" charset="0"/>
                <a:cs typeface="Times New Roman" pitchFamily="18" charset="0"/>
              </a:rPr>
              <a:t>: Google fa omaggio a </a:t>
            </a:r>
            <a:r>
              <a:rPr lang="it-IT" dirty="0" err="1">
                <a:latin typeface="Times New Roman" pitchFamily="18" charset="0"/>
                <a:cs typeface="Times New Roman" pitchFamily="18" charset="0"/>
              </a:rPr>
              <a:t>Zamenhof</a:t>
            </a:r>
            <a:r>
              <a:rPr lang="it-IT" dirty="0">
                <a:latin typeface="Times New Roman" pitchFamily="18" charset="0"/>
                <a:cs typeface="Times New Roman" pitchFamily="18" charset="0"/>
              </a:rPr>
              <a:t> mettendo la bandierina dell’esperanto il 15 dicembre </a:t>
            </a:r>
            <a:r>
              <a:rPr lang="it-IT" dirty="0" smtClean="0">
                <a:latin typeface="Times New Roman" pitchFamily="18" charset="0"/>
                <a:cs typeface="Times New Roman" pitchFamily="18" charset="0"/>
              </a:rPr>
              <a:t>nel</a:t>
            </a:r>
          </a:p>
          <a:p>
            <a:pPr marL="0" indent="0">
              <a:buNone/>
            </a:pPr>
            <a:r>
              <a:rPr lang="it-IT" dirty="0" smtClean="0">
                <a:latin typeface="Times New Roman" pitchFamily="18" charset="0"/>
                <a:cs typeface="Times New Roman" pitchFamily="18" charset="0"/>
              </a:rPr>
              <a:t>150</a:t>
            </a:r>
            <a:r>
              <a:rPr lang="it-IT" dirty="0">
                <a:latin typeface="Times New Roman" pitchFamily="18" charset="0"/>
                <a:cs typeface="Times New Roman" pitchFamily="18" charset="0"/>
              </a:rPr>
              <a:t>° </a:t>
            </a:r>
            <a:r>
              <a:rPr lang="it-IT" dirty="0" err="1" smtClean="0">
                <a:latin typeface="Times New Roman" pitchFamily="18" charset="0"/>
                <a:cs typeface="Times New Roman" pitchFamily="18" charset="0"/>
              </a:rPr>
              <a:t>anniversa</a:t>
            </a:r>
            <a:r>
              <a:rPr lang="it-IT" dirty="0" smtClean="0">
                <a:latin typeface="Times New Roman" pitchFamily="18" charset="0"/>
                <a:cs typeface="Times New Roman" pitchFamily="18" charset="0"/>
              </a:rPr>
              <a:t>-</a:t>
            </a:r>
          </a:p>
          <a:p>
            <a:pPr marL="0" indent="0">
              <a:buNone/>
            </a:pPr>
            <a:r>
              <a:rPr lang="it-IT" dirty="0" smtClean="0">
                <a:latin typeface="Times New Roman" pitchFamily="18" charset="0"/>
                <a:cs typeface="Times New Roman" pitchFamily="18" charset="0"/>
              </a:rPr>
              <a:t>rio </a:t>
            </a:r>
            <a:r>
              <a:rPr lang="it-IT" dirty="0">
                <a:latin typeface="Times New Roman" pitchFamily="18" charset="0"/>
                <a:cs typeface="Times New Roman" pitchFamily="18" charset="0"/>
              </a:rPr>
              <a:t>della </a:t>
            </a:r>
            <a:r>
              <a:rPr lang="it-IT" dirty="0" smtClean="0">
                <a:latin typeface="Times New Roman" pitchFamily="18" charset="0"/>
                <a:cs typeface="Times New Roman" pitchFamily="18" charset="0"/>
              </a:rPr>
              <a:t>nascita</a:t>
            </a:r>
            <a:endParaRPr lang="it-IT" dirty="0">
              <a:latin typeface="Times New Roman" pitchFamily="18" charset="0"/>
              <a:cs typeface="Times New Roman" pitchFamily="18" charset="0"/>
            </a:endParaRP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789039"/>
            <a:ext cx="5143153" cy="1950851"/>
          </a:xfrm>
          <a:prstGeom prst="rect">
            <a:avLst/>
          </a:prstGeom>
        </p:spPr>
      </p:pic>
    </p:spTree>
    <p:extLst>
      <p:ext uri="{BB962C8B-B14F-4D97-AF65-F5344CB8AC3E}">
        <p14:creationId xmlns:p14="http://schemas.microsoft.com/office/powerpoint/2010/main" val="11129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Per l’eternità, in cielo…</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pPr algn="just"/>
            <a:r>
              <a:rPr lang="it-IT" b="1" dirty="0">
                <a:latin typeface="Times New Roman" pitchFamily="18" charset="0"/>
                <a:cs typeface="Times New Roman" pitchFamily="18" charset="0"/>
              </a:rPr>
              <a:t>Asteroide</a:t>
            </a:r>
            <a:r>
              <a:rPr lang="it-IT" dirty="0">
                <a:latin typeface="Times New Roman" pitchFamily="18" charset="0"/>
                <a:cs typeface="Times New Roman" pitchFamily="18" charset="0"/>
              </a:rPr>
              <a:t> 1421 Esperanto (18.3.1936</a:t>
            </a:r>
            <a:r>
              <a:rPr lang="it-IT" dirty="0" smtClean="0">
                <a:latin typeface="Times New Roman" pitchFamily="18" charset="0"/>
                <a:cs typeface="Times New Roman" pitchFamily="18" charset="0"/>
              </a:rPr>
              <a:t>)</a:t>
            </a:r>
          </a:p>
          <a:p>
            <a:pPr algn="just"/>
            <a:endParaRPr lang="it-IT" dirty="0">
              <a:latin typeface="Times New Roman" pitchFamily="18" charset="0"/>
              <a:cs typeface="Times New Roman" pitchFamily="18" charset="0"/>
            </a:endParaRPr>
          </a:p>
          <a:p>
            <a:pPr algn="just"/>
            <a:r>
              <a:rPr lang="it-IT" b="1" dirty="0" smtClean="0">
                <a:latin typeface="Times New Roman" pitchFamily="18" charset="0"/>
                <a:cs typeface="Times New Roman" pitchFamily="18" charset="0"/>
              </a:rPr>
              <a:t>Asteroide</a:t>
            </a:r>
            <a:r>
              <a:rPr lang="it-IT" dirty="0" smtClean="0">
                <a:latin typeface="Times New Roman" pitchFamily="18" charset="0"/>
                <a:cs typeface="Times New Roman" pitchFamily="18" charset="0"/>
              </a:rPr>
              <a:t> 1462 </a:t>
            </a:r>
            <a:r>
              <a:rPr lang="it-IT" dirty="0" err="1" smtClean="0">
                <a:latin typeface="Times New Roman" pitchFamily="18" charset="0"/>
                <a:cs typeface="Times New Roman" pitchFamily="18" charset="0"/>
              </a:rPr>
              <a:t>Zamenhof</a:t>
            </a:r>
            <a:r>
              <a:rPr lang="it-IT" dirty="0" smtClean="0">
                <a:latin typeface="Times New Roman" pitchFamily="18" charset="0"/>
                <a:cs typeface="Times New Roman" pitchFamily="18" charset="0"/>
              </a:rPr>
              <a:t> (6.2.1938)</a:t>
            </a:r>
            <a:r>
              <a:rPr lang="it-IT" dirty="0">
                <a:latin typeface="Times New Roman" pitchFamily="18" charset="0"/>
                <a:cs typeface="Times New Roman" pitchFamily="18" charset="0"/>
              </a:rPr>
              <a:t> </a:t>
            </a:r>
            <a:endParaRPr lang="it-IT" dirty="0" smtClean="0">
              <a:latin typeface="Times New Roman" pitchFamily="18" charset="0"/>
              <a:cs typeface="Times New Roman" pitchFamily="18" charset="0"/>
            </a:endParaRPr>
          </a:p>
          <a:p>
            <a:pPr algn="just"/>
            <a:endParaRPr lang="it-IT" dirty="0" smtClean="0">
              <a:latin typeface="Times New Roman" pitchFamily="18" charset="0"/>
              <a:cs typeface="Times New Roman" pitchFamily="18" charset="0"/>
            </a:endParaRPr>
          </a:p>
          <a:p>
            <a:pPr algn="just"/>
            <a:r>
              <a:rPr lang="it-IT" b="1" dirty="0" smtClean="0">
                <a:latin typeface="Times New Roman" pitchFamily="18" charset="0"/>
                <a:cs typeface="Times New Roman" pitchFamily="18" charset="0"/>
              </a:rPr>
              <a:t>Asteroide</a:t>
            </a:r>
            <a:r>
              <a:rPr lang="it-IT" dirty="0" smtClean="0">
                <a:latin typeface="Times New Roman" pitchFamily="18" charset="0"/>
                <a:cs typeface="Times New Roman" pitchFamily="18" charset="0"/>
              </a:rPr>
              <a:t> </a:t>
            </a:r>
            <a:r>
              <a:rPr lang="it-IT" dirty="0">
                <a:latin typeface="Times New Roman" panose="02020603050405020304" pitchFamily="18" charset="0"/>
                <a:cs typeface="Times New Roman" panose="02020603050405020304" pitchFamily="18" charset="0"/>
                <a:hlinkClick r:id="rId2" tooltip="52558 Pigafetta"/>
              </a:rPr>
              <a:t>52558 </a:t>
            </a:r>
            <a:r>
              <a:rPr lang="it-IT" dirty="0" err="1" smtClean="0">
                <a:latin typeface="Times New Roman" panose="02020603050405020304" pitchFamily="18" charset="0"/>
                <a:cs typeface="Times New Roman" panose="02020603050405020304" pitchFamily="18" charset="0"/>
                <a:hlinkClick r:id="rId2" tooltip="52558 Pigafetta"/>
              </a:rPr>
              <a:t>Pigafetta</a:t>
            </a:r>
            <a:r>
              <a:rPr lang="it-IT" baseline="30000"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scoperto il 27 marzo 1997 da V. S. </a:t>
            </a:r>
            <a:r>
              <a:rPr lang="it-IT" dirty="0" err="1" smtClean="0">
                <a:latin typeface="Times New Roman" panose="02020603050405020304" pitchFamily="18" charset="0"/>
                <a:cs typeface="Times New Roman" panose="02020603050405020304" pitchFamily="18" charset="0"/>
              </a:rPr>
              <a:t>Casulli</a:t>
            </a:r>
            <a:r>
              <a:rPr lang="it-IT" dirty="0" smtClean="0">
                <a:latin typeface="Times New Roman" panose="02020603050405020304" pitchFamily="18" charset="0"/>
                <a:cs typeface="Times New Roman" panose="02020603050405020304" pitchFamily="18" charset="0"/>
              </a:rPr>
              <a:t> a </a:t>
            </a:r>
            <a:r>
              <a:rPr lang="it-IT" dirty="0" err="1" smtClean="0">
                <a:latin typeface="Times New Roman" panose="02020603050405020304" pitchFamily="18" charset="0"/>
                <a:cs typeface="Times New Roman" panose="02020603050405020304" pitchFamily="18" charset="0"/>
              </a:rPr>
              <a:t>Colleverde</a:t>
            </a:r>
            <a:r>
              <a:rPr lang="it-IT" dirty="0" smtClean="0">
                <a:latin typeface="Times New Roman" panose="02020603050405020304" pitchFamily="18" charset="0"/>
                <a:cs typeface="Times New Roman" panose="02020603050405020304" pitchFamily="18" charset="0"/>
              </a:rPr>
              <a:t> </a:t>
            </a:r>
          </a:p>
          <a:p>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L’</a:t>
            </a:r>
            <a:r>
              <a:rPr lang="it-IT" dirty="0" smtClean="0">
                <a:latin typeface="Times New Roman" panose="02020603050405020304" pitchFamily="18" charset="0"/>
                <a:cs typeface="Times New Roman" panose="02020603050405020304" pitchFamily="18" charset="0"/>
                <a:hlinkClick r:id="rId3" tooltip="Unione Astronomica Internazionale"/>
              </a:rPr>
              <a:t>Unione </a:t>
            </a:r>
            <a:r>
              <a:rPr lang="it-IT" dirty="0">
                <a:latin typeface="Times New Roman" panose="02020603050405020304" pitchFamily="18" charset="0"/>
                <a:cs typeface="Times New Roman" panose="02020603050405020304" pitchFamily="18" charset="0"/>
                <a:hlinkClick r:id="rId3" tooltip="Unione Astronomica Internazionale"/>
              </a:rPr>
              <a:t>Astronomica Internazionale</a:t>
            </a:r>
            <a:r>
              <a:rPr lang="it-IT" dirty="0">
                <a:latin typeface="Times New Roman" panose="02020603050405020304" pitchFamily="18" charset="0"/>
                <a:cs typeface="Times New Roman" panose="02020603050405020304" pitchFamily="18" charset="0"/>
              </a:rPr>
              <a:t> (IAU), l’organismo che si occupa di dare i nomi ai corpi celesti e alle strutture che li caratterizzano, ha assegnato il nome </a:t>
            </a:r>
            <a:r>
              <a:rPr lang="it-IT" dirty="0" err="1">
                <a:latin typeface="Times New Roman" panose="02020603050405020304" pitchFamily="18" charset="0"/>
                <a:cs typeface="Times New Roman" panose="02020603050405020304" pitchFamily="18" charset="0"/>
                <a:hlinkClick r:id="rId4" tooltip="Pigafetta Montes"/>
              </a:rPr>
              <a:t>Pigafetta</a:t>
            </a:r>
            <a:r>
              <a:rPr lang="it-IT" dirty="0">
                <a:latin typeface="Times New Roman" panose="02020603050405020304" pitchFamily="18" charset="0"/>
                <a:cs typeface="Times New Roman" panose="02020603050405020304" pitchFamily="18" charset="0"/>
                <a:hlinkClick r:id="rId4" tooltip="Pigafetta Montes"/>
              </a:rPr>
              <a:t> Montes</a:t>
            </a:r>
            <a:r>
              <a:rPr lang="it-IT" dirty="0">
                <a:latin typeface="Times New Roman" panose="02020603050405020304" pitchFamily="18" charset="0"/>
                <a:cs typeface="Times New Roman" panose="02020603050405020304" pitchFamily="18" charset="0"/>
              </a:rPr>
              <a:t> ad una catena montuosa presente sul </a:t>
            </a:r>
            <a:r>
              <a:rPr lang="it-IT" dirty="0">
                <a:latin typeface="Times New Roman" panose="02020603050405020304" pitchFamily="18" charset="0"/>
                <a:cs typeface="Times New Roman" panose="02020603050405020304" pitchFamily="18" charset="0"/>
                <a:hlinkClick r:id="rId5" tooltip="Pianeta nano"/>
              </a:rPr>
              <a:t>pianeta nano</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hlinkClick r:id="rId6" tooltip="Plutone (astronomia)"/>
              </a:rPr>
              <a:t>Plutone</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endParaRPr lang="it-IT" dirty="0" smtClean="0"/>
          </a:p>
        </p:txBody>
      </p:sp>
    </p:spTree>
    <p:extLst>
      <p:ext uri="{BB962C8B-B14F-4D97-AF65-F5344CB8AC3E}">
        <p14:creationId xmlns:p14="http://schemas.microsoft.com/office/powerpoint/2010/main" val="9920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Scale>
                                      <p:cBhvr>
                                        <p:cTn id="2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6" end="6"/>
                                            </p:txEl>
                                          </p:spTgt>
                                        </p:tgtEl>
                                        <p:attrNameLst>
                                          <p:attrName>ppt_x</p:attrName>
                                          <p:attrName>ppt_y</p:attrName>
                                        </p:attrNameLst>
                                      </p:cBhvr>
                                    </p:animMotion>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smtClean="0"/>
          </a:p>
          <a:p>
            <a:endParaRPr lang="it-IT" dirty="0"/>
          </a:p>
          <a:p>
            <a:pPr algn="ctr"/>
            <a:r>
              <a:rPr lang="it-IT" sz="4000" dirty="0" smtClean="0">
                <a:latin typeface="Times New Roman" panose="02020603050405020304" pitchFamily="18" charset="0"/>
                <a:cs typeface="Times New Roman" panose="02020603050405020304" pitchFamily="18" charset="0"/>
              </a:rPr>
              <a:t>Grazie per la cortese attenzione</a:t>
            </a:r>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3756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33751257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67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it-IT" b="1" dirty="0" smtClean="0">
                <a:effectLst>
                  <a:outerShdw blurRad="38100" dist="38100" dir="2700000" algn="tl">
                    <a:srgbClr val="000000">
                      <a:alpha val="43137"/>
                    </a:srgbClr>
                  </a:outerShdw>
                </a:effectLst>
                <a:latin typeface="Times New Roman" pitchFamily="18" charset="0"/>
                <a:cs typeface="Times New Roman" pitchFamily="18" charset="0"/>
              </a:rPr>
              <a:t>La Polonia al tempo di Napoleone</a:t>
            </a:r>
            <a:endParaRPr lang="it-IT"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5696" y="1600200"/>
            <a:ext cx="4812607" cy="4525963"/>
          </a:xfrm>
        </p:spPr>
      </p:pic>
    </p:spTree>
    <p:extLst>
      <p:ext uri="{BB962C8B-B14F-4D97-AF65-F5344CB8AC3E}">
        <p14:creationId xmlns:p14="http://schemas.microsoft.com/office/powerpoint/2010/main" val="29580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it-IT" b="1" dirty="0" smtClean="0">
                <a:effectLst>
                  <a:outerShdw blurRad="38100" dist="38100" dir="2700000" algn="tl">
                    <a:srgbClr val="000000">
                      <a:alpha val="43137"/>
                    </a:srgbClr>
                  </a:outerShdw>
                </a:effectLst>
                <a:latin typeface="Times New Roman" pitchFamily="18" charset="0"/>
                <a:cs typeface="Times New Roman" pitchFamily="18" charset="0"/>
              </a:rPr>
              <a:t>I territori polacchi ai tempi di </a:t>
            </a:r>
            <a:r>
              <a:rPr lang="it-IT" b="1" dirty="0" err="1" smtClean="0">
                <a:effectLst>
                  <a:outerShdw blurRad="38100" dist="38100" dir="2700000" algn="tl">
                    <a:srgbClr val="000000">
                      <a:alpha val="43137"/>
                    </a:srgbClr>
                  </a:outerShdw>
                </a:effectLst>
                <a:latin typeface="Times New Roman" pitchFamily="18" charset="0"/>
                <a:cs typeface="Times New Roman" pitchFamily="18" charset="0"/>
              </a:rPr>
              <a:t>Zamenhof</a:t>
            </a:r>
            <a:endParaRPr lang="it-IT"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4962" y="1600200"/>
            <a:ext cx="5294076" cy="4525963"/>
          </a:xfrm>
        </p:spPr>
      </p:pic>
    </p:spTree>
    <p:extLst>
      <p:ext uri="{BB962C8B-B14F-4D97-AF65-F5344CB8AC3E}">
        <p14:creationId xmlns:p14="http://schemas.microsoft.com/office/powerpoint/2010/main" val="41807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Stanziamenti ebraici nell’Europa orientale</a:t>
            </a:r>
            <a:endParaRPr lang="it-IT"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solidFill>
            <a:schemeClr val="accent2"/>
          </a:solidFill>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916832"/>
            <a:ext cx="3989799" cy="393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10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4311</TotalTime>
  <Words>2587</Words>
  <Application>Microsoft Office PowerPoint</Application>
  <PresentationFormat>Presentazione su schermo (4:3)</PresentationFormat>
  <Paragraphs>185</Paragraphs>
  <Slides>64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64</vt:i4>
      </vt:variant>
    </vt:vector>
  </HeadingPairs>
  <TitlesOfParts>
    <vt:vector size="69" baseType="lpstr">
      <vt:lpstr>Arial</vt:lpstr>
      <vt:lpstr>Calibri</vt:lpstr>
      <vt:lpstr>Times New Roman</vt:lpstr>
      <vt:lpstr>Tema di Office</vt:lpstr>
      <vt:lpstr>Acrobat Document</vt:lpstr>
      <vt:lpstr>Vicenza,  2 aprile 2022</vt:lpstr>
      <vt:lpstr>L. L. Zamenhof e Antonio Pigafetta</vt:lpstr>
      <vt:lpstr>L’ambiente familiare e sociale di Zamenhof</vt:lpstr>
      <vt:lpstr>L’ambiente familiare e sociale di Zamenhof</vt:lpstr>
      <vt:lpstr>L’ambiente linguistico di Zamenhof</vt:lpstr>
      <vt:lpstr>L’ambiente linguistico di Zamenhof</vt:lpstr>
      <vt:lpstr>La Polonia al tempo di Napoleone</vt:lpstr>
      <vt:lpstr>I territori polacchi ai tempi di Zamenhof</vt:lpstr>
      <vt:lpstr>Stanziamenti ebraici nell’Europa orientale</vt:lpstr>
      <vt:lpstr>L’ambiente scolastico di Zamenhof</vt:lpstr>
      <vt:lpstr>Lazzaro Ludovico Zamenhof</vt:lpstr>
      <vt:lpstr>Il periodo sionista</vt:lpstr>
      <vt:lpstr>L’idea di Zamenhof sulla unificazione linguistica</vt:lpstr>
      <vt:lpstr>La costruzione della lingua internazionale</vt:lpstr>
      <vt:lpstr>Zamenhof medico</vt:lpstr>
      <vt:lpstr>Il 1887</vt:lpstr>
      <vt:lpstr>Il primo libro (Unua libro)  di esperanto (1887)</vt:lpstr>
      <vt:lpstr>Il primo libro</vt:lpstr>
      <vt:lpstr>Il primo libro</vt:lpstr>
      <vt:lpstr>L’autore preferito da Zamenhof</vt:lpstr>
      <vt:lpstr>Lingue in Europa</vt:lpstr>
      <vt:lpstr>Le battaglie che fecero l’Europa</vt:lpstr>
      <vt:lpstr>Un tipo di vocabolario esperanto (1905) </vt:lpstr>
      <vt:lpstr>Un tipo di vocabolario esperanto (1905) </vt:lpstr>
      <vt:lpstr>La lingua di Pigafetta</vt:lpstr>
      <vt:lpstr>La lingua di Pigafetta</vt:lpstr>
      <vt:lpstr>Lingue in Europa</vt:lpstr>
      <vt:lpstr>Pigafetta di fronte alle lingue</vt:lpstr>
      <vt:lpstr>Vocabolario dell’isola di Mactan (Filippine)</vt:lpstr>
      <vt:lpstr>L’arte del parlare (e del mangiare)</vt:lpstr>
      <vt:lpstr>Pigafetta e le religioni</vt:lpstr>
      <vt:lpstr>Pigafetta e le religioni</vt:lpstr>
      <vt:lpstr>Pigafetta e le religioni</vt:lpstr>
      <vt:lpstr>L’attività giornalistica</vt:lpstr>
      <vt:lpstr>L’attività giornalistica</vt:lpstr>
      <vt:lpstr>Pigafetta è anche un giornalista?</vt:lpstr>
      <vt:lpstr>L’attenzione filologica</vt:lpstr>
      <vt:lpstr>L’arte del parlare</vt:lpstr>
      <vt:lpstr>L’arte del parlare</vt:lpstr>
      <vt:lpstr>Le posizioni politiche</vt:lpstr>
      <vt:lpstr>Dottrine etico-filosofiche</vt:lpstr>
      <vt:lpstr>Dottrina etico-filosofica</vt:lpstr>
      <vt:lpstr>Pigafetta e la religione</vt:lpstr>
      <vt:lpstr>L’islamismo in Europa</vt:lpstr>
      <vt:lpstr>Onorificenze</vt:lpstr>
      <vt:lpstr>Dopo…</vt:lpstr>
      <vt:lpstr>Dopo…</vt:lpstr>
      <vt:lpstr>Dopo…</vt:lpstr>
      <vt:lpstr>Dopo…</vt:lpstr>
      <vt:lpstr>Il Borneo disegnato da Pigafetta</vt:lpstr>
      <vt:lpstr>Borneo</vt:lpstr>
      <vt:lpstr>Arcipelago delle Filippine</vt:lpstr>
      <vt:lpstr>Filippine, Mindanao, città di Butuan</vt:lpstr>
      <vt:lpstr>Pigafetta nel mondo</vt:lpstr>
      <vt:lpstr>Pigafetta nel mondo</vt:lpstr>
      <vt:lpstr>Vienna, Esperantopark</vt:lpstr>
      <vt:lpstr>Roma, Eur: Viale dell’esperanto</vt:lpstr>
      <vt:lpstr>Roma, Eur: Viale dell’esperanto</vt:lpstr>
      <vt:lpstr>Padova: Giardino esperanto</vt:lpstr>
      <vt:lpstr>Recentemente…</vt:lpstr>
      <vt:lpstr>Per l’eternità, in cielo…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filosofia di Zamenhof</dc:title>
  <dc:creator>Laura</dc:creator>
  <cp:lastModifiedBy>Carlo Minnaia</cp:lastModifiedBy>
  <cp:revision>315</cp:revision>
  <dcterms:created xsi:type="dcterms:W3CDTF">2013-02-01T00:36:57Z</dcterms:created>
  <dcterms:modified xsi:type="dcterms:W3CDTF">2022-03-30T08:38:15Z</dcterms:modified>
</cp:coreProperties>
</file>